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22"/>
  </p:notesMasterIdLst>
  <p:sldIdLst>
    <p:sldId id="257" r:id="rId2"/>
    <p:sldId id="319" r:id="rId3"/>
    <p:sldId id="368" r:id="rId4"/>
    <p:sldId id="370" r:id="rId5"/>
    <p:sldId id="371" r:id="rId6"/>
    <p:sldId id="375" r:id="rId7"/>
    <p:sldId id="384" r:id="rId8"/>
    <p:sldId id="380" r:id="rId9"/>
    <p:sldId id="383" r:id="rId10"/>
    <p:sldId id="372" r:id="rId11"/>
    <p:sldId id="387" r:id="rId12"/>
    <p:sldId id="376" r:id="rId13"/>
    <p:sldId id="382" r:id="rId14"/>
    <p:sldId id="385" r:id="rId15"/>
    <p:sldId id="386" r:id="rId16"/>
    <p:sldId id="373" r:id="rId17"/>
    <p:sldId id="381" r:id="rId18"/>
    <p:sldId id="388" r:id="rId19"/>
    <p:sldId id="343" r:id="rId20"/>
    <p:sldId id="367" r:id="rId21"/>
  </p:sldIdLst>
  <p:sldSz cx="18288000" cy="13716000"/>
  <p:notesSz cx="6858000" cy="9144000"/>
  <p:defaultTextStyle>
    <a:defPPr>
      <a:defRPr lang="es-ES"/>
    </a:defPPr>
    <a:lvl1pPr algn="ctr" defTabSz="825500" rtl="0" fontAlgn="base" hangingPunct="0">
      <a:spcBef>
        <a:spcPct val="0"/>
      </a:spcBef>
      <a:spcAft>
        <a:spcPct val="0"/>
      </a:spcAft>
      <a:defRPr sz="8000" kern="1200">
        <a:solidFill>
          <a:srgbClr val="FFFFFF"/>
        </a:solidFill>
        <a:latin typeface="League Gothic" charset="0"/>
        <a:ea typeface="ＭＳ Ｐゴシック" charset="0"/>
        <a:cs typeface="ＭＳ Ｐゴシック" charset="0"/>
        <a:sym typeface="League Gothic" charset="0"/>
      </a:defRPr>
    </a:lvl1pPr>
    <a:lvl2pPr marL="342900" indent="114300" algn="ctr" defTabSz="825500" rtl="0" fontAlgn="base" hangingPunct="0">
      <a:spcBef>
        <a:spcPct val="0"/>
      </a:spcBef>
      <a:spcAft>
        <a:spcPct val="0"/>
      </a:spcAft>
      <a:defRPr sz="8000" kern="1200">
        <a:solidFill>
          <a:srgbClr val="FFFFFF"/>
        </a:solidFill>
        <a:latin typeface="League Gothic" charset="0"/>
        <a:ea typeface="ＭＳ Ｐゴシック" charset="0"/>
        <a:cs typeface="ＭＳ Ｐゴシック" charset="0"/>
        <a:sym typeface="League Gothic" charset="0"/>
      </a:defRPr>
    </a:lvl2pPr>
    <a:lvl3pPr marL="685800" indent="228600" algn="ctr" defTabSz="825500" rtl="0" fontAlgn="base" hangingPunct="0">
      <a:spcBef>
        <a:spcPct val="0"/>
      </a:spcBef>
      <a:spcAft>
        <a:spcPct val="0"/>
      </a:spcAft>
      <a:defRPr sz="8000" kern="1200">
        <a:solidFill>
          <a:srgbClr val="FFFFFF"/>
        </a:solidFill>
        <a:latin typeface="League Gothic" charset="0"/>
        <a:ea typeface="ＭＳ Ｐゴシック" charset="0"/>
        <a:cs typeface="ＭＳ Ｐゴシック" charset="0"/>
        <a:sym typeface="League Gothic" charset="0"/>
      </a:defRPr>
    </a:lvl3pPr>
    <a:lvl4pPr marL="1028700" indent="342900" algn="ctr" defTabSz="825500" rtl="0" fontAlgn="base" hangingPunct="0">
      <a:spcBef>
        <a:spcPct val="0"/>
      </a:spcBef>
      <a:spcAft>
        <a:spcPct val="0"/>
      </a:spcAft>
      <a:defRPr sz="8000" kern="1200">
        <a:solidFill>
          <a:srgbClr val="FFFFFF"/>
        </a:solidFill>
        <a:latin typeface="League Gothic" charset="0"/>
        <a:ea typeface="ＭＳ Ｐゴシック" charset="0"/>
        <a:cs typeface="ＭＳ Ｐゴシック" charset="0"/>
        <a:sym typeface="League Gothic" charset="0"/>
      </a:defRPr>
    </a:lvl4pPr>
    <a:lvl5pPr marL="1371600" indent="457200" algn="ctr" defTabSz="825500" rtl="0" fontAlgn="base" hangingPunct="0">
      <a:spcBef>
        <a:spcPct val="0"/>
      </a:spcBef>
      <a:spcAft>
        <a:spcPct val="0"/>
      </a:spcAft>
      <a:defRPr sz="8000" kern="1200">
        <a:solidFill>
          <a:srgbClr val="FFFFFF"/>
        </a:solidFill>
        <a:latin typeface="League Gothic" charset="0"/>
        <a:ea typeface="ＭＳ Ｐゴシック" charset="0"/>
        <a:cs typeface="ＭＳ Ｐゴシック" charset="0"/>
        <a:sym typeface="League Gothic" charset="0"/>
      </a:defRPr>
    </a:lvl5pPr>
    <a:lvl6pPr marL="2286000" algn="l" defTabSz="457200" rtl="0" eaLnBrk="1" latinLnBrk="0" hangingPunct="1">
      <a:defRPr sz="8000" kern="1200">
        <a:solidFill>
          <a:srgbClr val="FFFFFF"/>
        </a:solidFill>
        <a:latin typeface="League Gothic" charset="0"/>
        <a:ea typeface="ＭＳ Ｐゴシック" charset="0"/>
        <a:cs typeface="ＭＳ Ｐゴシック" charset="0"/>
        <a:sym typeface="League Gothic" charset="0"/>
      </a:defRPr>
    </a:lvl6pPr>
    <a:lvl7pPr marL="2743200" algn="l" defTabSz="457200" rtl="0" eaLnBrk="1" latinLnBrk="0" hangingPunct="1">
      <a:defRPr sz="8000" kern="1200">
        <a:solidFill>
          <a:srgbClr val="FFFFFF"/>
        </a:solidFill>
        <a:latin typeface="League Gothic" charset="0"/>
        <a:ea typeface="ＭＳ Ｐゴシック" charset="0"/>
        <a:cs typeface="ＭＳ Ｐゴシック" charset="0"/>
        <a:sym typeface="League Gothic" charset="0"/>
      </a:defRPr>
    </a:lvl7pPr>
    <a:lvl8pPr marL="3200400" algn="l" defTabSz="457200" rtl="0" eaLnBrk="1" latinLnBrk="0" hangingPunct="1">
      <a:defRPr sz="8000" kern="1200">
        <a:solidFill>
          <a:srgbClr val="FFFFFF"/>
        </a:solidFill>
        <a:latin typeface="League Gothic" charset="0"/>
        <a:ea typeface="ＭＳ Ｐゴシック" charset="0"/>
        <a:cs typeface="ＭＳ Ｐゴシック" charset="0"/>
        <a:sym typeface="League Gothic" charset="0"/>
      </a:defRPr>
    </a:lvl8pPr>
    <a:lvl9pPr marL="3657600" algn="l" defTabSz="457200" rtl="0" eaLnBrk="1" latinLnBrk="0" hangingPunct="1">
      <a:defRPr sz="8000" kern="1200">
        <a:solidFill>
          <a:srgbClr val="FFFFFF"/>
        </a:solidFill>
        <a:latin typeface="League Gothic" charset="0"/>
        <a:ea typeface="ＭＳ Ｐゴシック" charset="0"/>
        <a:cs typeface="ＭＳ Ｐゴシック" charset="0"/>
        <a:sym typeface="League Gothic" charset="0"/>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Ignacio" initials="JI" lastIdx="10" clrIdx="0">
    <p:extLst>
      <p:ext uri="{19B8F6BF-5375-455C-9EA6-DF929625EA0E}">
        <p15:presenceInfo xmlns:p15="http://schemas.microsoft.com/office/powerpoint/2012/main" userId="9e798b1cf1151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8634"/>
    <a:srgbClr val="44BE9B"/>
    <a:srgbClr val="4C8DD4"/>
    <a:srgbClr val="2A78A8"/>
    <a:srgbClr val="9CB833"/>
    <a:srgbClr val="FD7A08"/>
    <a:srgbClr val="D44024"/>
    <a:srgbClr val="80D3BB"/>
    <a:srgbClr val="A5D200"/>
    <a:srgbClr val="2B79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5824" autoAdjust="0"/>
  </p:normalViewPr>
  <p:slideViewPr>
    <p:cSldViewPr>
      <p:cViewPr varScale="1">
        <p:scale>
          <a:sx n="54" d="100"/>
          <a:sy n="54" d="100"/>
        </p:scale>
        <p:origin x="1758" y="102"/>
      </p:cViewPr>
      <p:guideLst>
        <p:guide orient="horz" pos="4320"/>
        <p:guide pos="5760"/>
      </p:guideLst>
    </p:cSldViewPr>
  </p:slideViewPr>
  <p:notesTextViewPr>
    <p:cViewPr>
      <p:scale>
        <a:sx n="100" d="100"/>
        <a:sy n="100" d="100"/>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04T12:36:39.621" idx="1">
    <p:pos x="10" y="10"/>
    <p:text>Revisar animaciones de todas las ppt.</p:text>
    <p:extLst>
      <p:ext uri="{C676402C-5697-4E1C-873F-D02D1690AC5C}">
        <p15:threadingInfo xmlns:p15="http://schemas.microsoft.com/office/powerpoint/2012/main" timeZoneBias="180"/>
      </p:ext>
    </p:extLst>
  </p:cm>
  <p:cm authorId="1" dt="2018-11-12T13:14:47.434" idx="10">
    <p:pos x="10" y="146"/>
    <p:text>Revisar compaginación</p:text>
    <p:extLst>
      <p:ext uri="{C676402C-5697-4E1C-873F-D02D1690AC5C}">
        <p15:threadingInfo xmlns:p15="http://schemas.microsoft.com/office/powerpoint/2012/main" timeZoneBias="18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04T12:36:39.621" idx="1">
    <p:pos x="10" y="10"/>
    <p:text>Revisar animaciones de todas las ppt.</p:text>
    <p:extLst>
      <p:ext uri="{C676402C-5697-4E1C-873F-D02D1690AC5C}">
        <p15:threadingInfo xmlns:p15="http://schemas.microsoft.com/office/powerpoint/2012/main" timeZoneBias="180"/>
      </p:ext>
    </p:extLst>
  </p:cm>
  <p:cm authorId="1" dt="2018-11-12T13:14:47.434" idx="10">
    <p:pos x="10" y="146"/>
    <p:text>Revisar compaginación</p:text>
    <p:extLst>
      <p:ext uri="{C676402C-5697-4E1C-873F-D02D1690AC5C}">
        <p15:threadingInfo xmlns:p15="http://schemas.microsoft.com/office/powerpoint/2012/main" timeZoneBias="18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sp>
      <p:sp>
        <p:nvSpPr>
          <p:cNvPr id="2050"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s-ES" noProof="0">
                <a:sym typeface="Lucida Grande" charset="0"/>
              </a:rPr>
              <a:t>Click to edit Master text styles</a:t>
            </a:r>
          </a:p>
          <a:p>
            <a:pPr lvl="1"/>
            <a:r>
              <a:rPr lang="es-ES" noProof="0">
                <a:sym typeface="Lucida Grande" charset="0"/>
              </a:rPr>
              <a:t>Second level</a:t>
            </a:r>
          </a:p>
          <a:p>
            <a:pPr lvl="2"/>
            <a:r>
              <a:rPr lang="es-ES" noProof="0">
                <a:sym typeface="Lucida Grande" charset="0"/>
              </a:rPr>
              <a:t>Third level</a:t>
            </a:r>
          </a:p>
          <a:p>
            <a:pPr lvl="3"/>
            <a:r>
              <a:rPr lang="es-ES" noProof="0">
                <a:sym typeface="Lucida Grande" charset="0"/>
              </a:rPr>
              <a:t>Fourth level</a:t>
            </a:r>
          </a:p>
          <a:p>
            <a:pPr lvl="4"/>
            <a:r>
              <a:rPr lang="es-ES" noProof="0">
                <a:sym typeface="Lucida Grande" charset="0"/>
              </a:rPr>
              <a:t>Fifth level</a:t>
            </a:r>
          </a:p>
        </p:txBody>
      </p:sp>
    </p:spTree>
    <p:extLst>
      <p:ext uri="{BB962C8B-B14F-4D97-AF65-F5344CB8AC3E}">
        <p14:creationId xmlns:p14="http://schemas.microsoft.com/office/powerpoint/2010/main" val="2159433185"/>
      </p:ext>
    </p:extLst>
  </p:cSld>
  <p:clrMap bg1="lt1" tx1="dk1" bg2="lt2" tx2="dk2" accent1="accent1" accent2="accent2" accent3="accent3" accent4="accent4" accent5="accent5" accent6="accent6" hlink="hlink" folHlink="folHlink"/>
  <p:notesStyle>
    <a:lvl1pPr algn="l" defTabSz="825500" rtl="0" eaLnBrk="0" fontAlgn="base" hangingPunct="0">
      <a:spcBef>
        <a:spcPct val="0"/>
      </a:spcBef>
      <a:spcAft>
        <a:spcPct val="0"/>
      </a:spcAft>
      <a:defRPr sz="2200" kern="1200">
        <a:solidFill>
          <a:srgbClr val="000000"/>
        </a:solidFill>
        <a:latin typeface="Lucida Grande" charset="0"/>
        <a:ea typeface="ＭＳ Ｐゴシック" charset="0"/>
        <a:cs typeface="Lucida Grande" charset="0"/>
        <a:sym typeface="Lucida Grande" charset="0"/>
      </a:defRPr>
    </a:lvl1pPr>
    <a:lvl2pPr marL="228600" algn="l" defTabSz="8255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2pPr>
    <a:lvl3pPr marL="457200" algn="l" defTabSz="8255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3pPr>
    <a:lvl4pPr marL="685800" algn="l" defTabSz="8255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4pPr>
    <a:lvl5pPr marL="914400" algn="l" defTabSz="8255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CL" sz="2200" b="0" i="0" kern="1200" dirty="0" smtClean="0">
                <a:solidFill>
                  <a:srgbClr val="000000"/>
                </a:solidFill>
                <a:effectLst/>
                <a:latin typeface="Lucida Grande" charset="0"/>
                <a:ea typeface="ＭＳ Ｐゴシック" charset="0"/>
                <a:cs typeface="Lucida Grande" charset="0"/>
                <a:sym typeface="Lucida Grande" charset="0"/>
              </a:rPr>
              <a:t>Como parte de las investigaciones del </a:t>
            </a:r>
            <a:r>
              <a:rPr lang="es-CL" sz="2200" b="1" i="0" kern="1200" dirty="0" smtClean="0">
                <a:solidFill>
                  <a:srgbClr val="000000"/>
                </a:solidFill>
                <a:effectLst/>
                <a:latin typeface="Lucida Grande" charset="0"/>
                <a:ea typeface="ＭＳ Ｐゴシック" charset="0"/>
                <a:cs typeface="Lucida Grande" charset="0"/>
                <a:sym typeface="Lucida Grande" charset="0"/>
              </a:rPr>
              <a:t>Observatorio Político-Electoral de la UDP (OBPE-UDP)</a:t>
            </a:r>
            <a:r>
              <a:rPr lang="es-CL" sz="2200" b="0" i="0" kern="1200" dirty="0" smtClean="0">
                <a:solidFill>
                  <a:srgbClr val="000000"/>
                </a:solidFill>
                <a:effectLst/>
                <a:latin typeface="Lucida Grande" charset="0"/>
                <a:ea typeface="ＭＳ Ｐゴシック" charset="0"/>
                <a:cs typeface="Lucida Grande" charset="0"/>
                <a:sym typeface="Lucida Grande" charset="0"/>
              </a:rPr>
              <a:t>, analizamos el informe metodológico que entregó CADEM en octubre de 2017, en el que se explica la forma en que realizaban sus encuestas. CADEM busca representar al 85% de la población nacional encuestando personas en 137 de las 345 comunas del país. Para buscar una muestra que fuera lo más representativa del país, CADEM estimó el peso relativo de la población en cada región. Luego, asignó a cada comuna un número de casos de tal forma que se reflejara adecuadamente el peso relativo que esa comuna tenía en la población regional. Así en su muestra teórica, CADEM encuestaría a 1.416 personas que representaran a las 135 comunas del país, respetando el peso relativo de cada comuna en la población regional. Ya que realizó sus encuestas semanalmente, CADEM optó por hacer un muestreo no probabilístico por cuotas, usando llamadas telefónicas y entrevistas personales en puntos de afluencia.</a:t>
            </a:r>
          </a:p>
          <a:p>
            <a:pPr fontAlgn="base"/>
            <a:r>
              <a:rPr lang="es-CL" sz="2200" b="0" i="0" kern="1200" dirty="0" smtClean="0">
                <a:solidFill>
                  <a:srgbClr val="000000"/>
                </a:solidFill>
                <a:effectLst/>
                <a:latin typeface="Lucida Grande" charset="0"/>
                <a:ea typeface="ＭＳ Ｐゴシック" charset="0"/>
                <a:cs typeface="Lucida Grande" charset="0"/>
                <a:sym typeface="Lucida Grande" charset="0"/>
              </a:rPr>
              <a:t>Para verificar si las comunas incluidas en la encuesta estaban debidamente representadas en relación a su peso poblacional, realizamos el mismo procedimiento que ellos reportan haber efectuado, estimando el peso relativo de cada comuna respecto a la población total de las 137 comunas incluidas en la muestra. Eso nos permitió estimar el número de personas que debieron ser entrevistadas en cada comuna si se hubiera respetado de forma estricta el peso poblacional relativo de cada una de ellas.</a:t>
            </a:r>
          </a:p>
          <a:p>
            <a:pPr fontAlgn="base"/>
            <a:endParaRPr lang="es-CL" sz="2200" b="0" i="0" kern="1200" dirty="0" smtClean="0">
              <a:solidFill>
                <a:srgbClr val="000000"/>
              </a:solidFill>
              <a:effectLst/>
              <a:latin typeface="Lucida Grande" charset="0"/>
              <a:ea typeface="ＭＳ Ｐゴシック" charset="0"/>
              <a:cs typeface="Lucida Grande" charset="0"/>
              <a:sym typeface="Lucida Grande" charset="0"/>
            </a:endParaRPr>
          </a:p>
          <a:p>
            <a:r>
              <a:rPr lang="es-CL" dirty="0" smtClean="0"/>
              <a:t>(</a:t>
            </a:r>
            <a:r>
              <a:rPr lang="es-CL" baseline="0" dirty="0" smtClean="0"/>
              <a:t> Fuente: </a:t>
            </a:r>
            <a:r>
              <a:rPr lang="es-CL" dirty="0" smtClean="0"/>
              <a:t>https://ciperchile.cl/2017/12/12/en-que-se-equivoco-la-encuesta-cadem/)</a:t>
            </a:r>
            <a:endParaRPr lang="es-CL" dirty="0"/>
          </a:p>
        </p:txBody>
      </p:sp>
    </p:spTree>
    <p:extLst>
      <p:ext uri="{BB962C8B-B14F-4D97-AF65-F5344CB8AC3E}">
        <p14:creationId xmlns:p14="http://schemas.microsoft.com/office/powerpoint/2010/main" val="148430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03455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El apartado otros agrupa app un 7%</a:t>
            </a:r>
            <a:r>
              <a:rPr lang="es-CL" baseline="0" dirty="0" smtClean="0"/>
              <a:t> del total de las votaciones correspondiente a la vuelta</a:t>
            </a:r>
            <a:endParaRPr lang="es-CL" dirty="0"/>
          </a:p>
        </p:txBody>
      </p:sp>
    </p:spTree>
    <p:extLst>
      <p:ext uri="{BB962C8B-B14F-4D97-AF65-F5344CB8AC3E}">
        <p14:creationId xmlns:p14="http://schemas.microsoft.com/office/powerpoint/2010/main" val="219296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Las siguientes definiciones permiten evaluar el funcionamiento del modelo</a:t>
            </a:r>
            <a:endParaRPr lang="es-ES" sz="2200" b="1"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total:</a:t>
            </a:r>
            <a:r>
              <a:rPr lang="es-ES" sz="2200" kern="1200" dirty="0" smtClean="0">
                <a:solidFill>
                  <a:srgbClr val="000000"/>
                </a:solidFill>
                <a:effectLst/>
                <a:latin typeface="Lucida Grande" charset="0"/>
                <a:ea typeface="ＭＳ Ｐゴシック" charset="0"/>
                <a:cs typeface="Lucida Grande" charset="0"/>
                <a:sym typeface="Lucida Grande" charset="0"/>
              </a:rPr>
              <a:t> corresponde a la inercia total formada por el conjunto de datos.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inter-clúster: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formada entre los </a:t>
            </a:r>
            <a:r>
              <a:rPr lang="es-ES" sz="2200" i="1" kern="1200" dirty="0" smtClean="0">
                <a:solidFill>
                  <a:srgbClr val="000000"/>
                </a:solidFill>
                <a:effectLst/>
                <a:latin typeface="Lucida Grande" charset="0"/>
                <a:ea typeface="ＭＳ Ｐゴシック" charset="0"/>
                <a:cs typeface="Lucida Grande" charset="0"/>
                <a:sym typeface="Lucida Grande" charset="0"/>
              </a:rPr>
              <a:t>centros de masa</a:t>
            </a:r>
            <a:r>
              <a:rPr lang="es-ES" sz="2200" kern="1200" dirty="0" smtClean="0">
                <a:solidFill>
                  <a:srgbClr val="000000"/>
                </a:solidFill>
                <a:effectLst/>
                <a:latin typeface="Lucida Grande" charset="0"/>
                <a:ea typeface="ＭＳ Ｐゴシック" charset="0"/>
                <a:cs typeface="Lucida Grande" charset="0"/>
                <a:sym typeface="Lucida Grande" charset="0"/>
              </a:rPr>
              <a:t> (centroides) de cada uno de los clústeres formados.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intra-clúster: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generada al interior de cada clúster formado.</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Considerando las definiciones anteriores, y por medio del teorema de la igualdad de </a:t>
            </a:r>
            <a:r>
              <a:rPr lang="es-ES" sz="2200" i="1" kern="1200" dirty="0" smtClean="0">
                <a:solidFill>
                  <a:srgbClr val="000000"/>
                </a:solidFill>
                <a:effectLst/>
                <a:latin typeface="Lucida Grande" charset="0"/>
                <a:ea typeface="ＭＳ Ｐゴシック" charset="0"/>
                <a:cs typeface="Lucida Grande" charset="0"/>
                <a:sym typeface="Lucida Grande" charset="0"/>
              </a:rPr>
              <a:t>Fisher</a:t>
            </a:r>
            <a:r>
              <a:rPr lang="es-ES" sz="2200" kern="1200" dirty="0" smtClean="0">
                <a:solidFill>
                  <a:srgbClr val="000000"/>
                </a:solidFill>
                <a:effectLst/>
                <a:latin typeface="Lucida Grande" charset="0"/>
                <a:ea typeface="ＭＳ Ｐゴシック" charset="0"/>
                <a:cs typeface="Lucida Grande" charset="0"/>
                <a:sym typeface="Lucida Grande" charset="0"/>
              </a:rPr>
              <a:t>, se busca que la Inercia total se iguale a la suma de la inercia inter-clúster e intra-clúster como se muestra a continuación</a:t>
            </a:r>
          </a:p>
          <a:p>
            <a:r>
              <a:rPr lang="es-ES" sz="2200" kern="1200" dirty="0" smtClean="0">
                <a:solidFill>
                  <a:srgbClr val="000000"/>
                </a:solidFill>
                <a:effectLst/>
                <a:latin typeface="Lucida Grande" charset="0"/>
                <a:ea typeface="ＭＳ Ｐゴシック" charset="0"/>
                <a:cs typeface="Lucida Grande" charset="0"/>
                <a:sym typeface="Lucida Grande" charset="0"/>
              </a:rPr>
              <a:t>La ecuación anterior representa el objetivo del método de </a:t>
            </a:r>
            <a:r>
              <a:rPr lang="es-ES" sz="2200" i="1" kern="1200" dirty="0" smtClean="0">
                <a:solidFill>
                  <a:srgbClr val="000000"/>
                </a:solidFill>
                <a:effectLst/>
                <a:latin typeface="Lucida Grande" charset="0"/>
                <a:ea typeface="ＭＳ Ｐゴシック" charset="0"/>
                <a:cs typeface="Lucida Grande" charset="0"/>
                <a:sym typeface="Lucida Grande" charset="0"/>
              </a:rPr>
              <a:t>K-means, </a:t>
            </a:r>
            <a:r>
              <a:rPr lang="es-ES" sz="2200" kern="1200" dirty="0" smtClean="0">
                <a:solidFill>
                  <a:srgbClr val="000000"/>
                </a:solidFill>
                <a:effectLst/>
                <a:latin typeface="Lucida Grande" charset="0"/>
                <a:ea typeface="ＭＳ Ｐゴシック" charset="0"/>
                <a:cs typeface="Lucida Grande" charset="0"/>
                <a:sym typeface="Lucida Grande" charset="0"/>
              </a:rPr>
              <a:t>se busca que</a:t>
            </a:r>
            <a:r>
              <a:rPr lang="es-ES" sz="2200" i="1" kern="1200" dirty="0" smtClean="0">
                <a:solidFill>
                  <a:srgbClr val="000000"/>
                </a:solidFill>
                <a:effectLst/>
                <a:latin typeface="Lucida Grande" charset="0"/>
                <a:ea typeface="ＭＳ Ｐゴシック" charset="0"/>
                <a:cs typeface="Lucida Grande" charset="0"/>
                <a:sym typeface="Lucida Grande" charset="0"/>
              </a:rPr>
              <a:t> B(P)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inter-clúster) sea máxima y que </a:t>
            </a:r>
            <a:r>
              <a:rPr lang="es-ES" sz="2200" i="1" kern="1200" dirty="0" smtClean="0">
                <a:solidFill>
                  <a:srgbClr val="000000"/>
                </a:solidFill>
                <a:effectLst/>
                <a:latin typeface="Lucida Grande" charset="0"/>
                <a:ea typeface="ＭＳ Ｐゴシック" charset="0"/>
                <a:cs typeface="Lucida Grande" charset="0"/>
                <a:sym typeface="Lucida Grande" charset="0"/>
              </a:rPr>
              <a:t>W(P)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intra-clúster) sea mínima. Como la inercia total I es fija para el total de la nube de puntos, al maximizar la inercia inter-clúster automáticamente se minimiza la inercia intra-clúster.</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r>
              <a:rPr lang="es-ES" sz="2200" kern="1200" dirty="0" smtClean="0">
                <a:solidFill>
                  <a:srgbClr val="000000"/>
                </a:solidFill>
                <a:effectLst/>
                <a:latin typeface="Lucida Grande" charset="0"/>
                <a:ea typeface="ＭＳ Ｐゴシック" charset="0"/>
                <a:cs typeface="Lucida Grande" charset="0"/>
                <a:sym typeface="Lucida Grande" charset="0"/>
              </a:rPr>
              <a:t> </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endParaRPr lang="es-CL" dirty="0"/>
          </a:p>
        </p:txBody>
      </p:sp>
    </p:spTree>
    <p:extLst>
      <p:ext uri="{BB962C8B-B14F-4D97-AF65-F5344CB8AC3E}">
        <p14:creationId xmlns:p14="http://schemas.microsoft.com/office/powerpoint/2010/main" val="330834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Las siguientes definiciones permiten evaluar el funcionamiento del modelo</a:t>
            </a:r>
            <a:endParaRPr lang="es-ES" sz="2200" b="1"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total:</a:t>
            </a:r>
            <a:r>
              <a:rPr lang="es-ES" sz="2200" kern="1200" dirty="0" smtClean="0">
                <a:solidFill>
                  <a:srgbClr val="000000"/>
                </a:solidFill>
                <a:effectLst/>
                <a:latin typeface="Lucida Grande" charset="0"/>
                <a:ea typeface="ＭＳ Ｐゴシック" charset="0"/>
                <a:cs typeface="Lucida Grande" charset="0"/>
                <a:sym typeface="Lucida Grande" charset="0"/>
              </a:rPr>
              <a:t> corresponde a la inercia total formada por el conjunto de datos.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inter-clúster: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formada entre los </a:t>
            </a:r>
            <a:r>
              <a:rPr lang="es-ES" sz="2200" i="1" kern="1200" dirty="0" smtClean="0">
                <a:solidFill>
                  <a:srgbClr val="000000"/>
                </a:solidFill>
                <a:effectLst/>
                <a:latin typeface="Lucida Grande" charset="0"/>
                <a:ea typeface="ＭＳ Ｐゴシック" charset="0"/>
                <a:cs typeface="Lucida Grande" charset="0"/>
                <a:sym typeface="Lucida Grande" charset="0"/>
              </a:rPr>
              <a:t>centros de masa</a:t>
            </a:r>
            <a:r>
              <a:rPr lang="es-ES" sz="2200" kern="1200" dirty="0" smtClean="0">
                <a:solidFill>
                  <a:srgbClr val="000000"/>
                </a:solidFill>
                <a:effectLst/>
                <a:latin typeface="Lucida Grande" charset="0"/>
                <a:ea typeface="ＭＳ Ｐゴシック" charset="0"/>
                <a:cs typeface="Lucida Grande" charset="0"/>
                <a:sym typeface="Lucida Grande" charset="0"/>
              </a:rPr>
              <a:t> (centroides) de cada uno de los clústeres formados.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intra-clúster: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generada al interior de cada clúster formado.</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Considerando las definiciones anteriores, y por medio del teorema de la igualdad de </a:t>
            </a:r>
            <a:r>
              <a:rPr lang="es-ES" sz="2200" i="1" kern="1200" dirty="0" smtClean="0">
                <a:solidFill>
                  <a:srgbClr val="000000"/>
                </a:solidFill>
                <a:effectLst/>
                <a:latin typeface="Lucida Grande" charset="0"/>
                <a:ea typeface="ＭＳ Ｐゴシック" charset="0"/>
                <a:cs typeface="Lucida Grande" charset="0"/>
                <a:sym typeface="Lucida Grande" charset="0"/>
              </a:rPr>
              <a:t>Fisher</a:t>
            </a:r>
            <a:r>
              <a:rPr lang="es-ES" sz="2200" kern="1200" dirty="0" smtClean="0">
                <a:solidFill>
                  <a:srgbClr val="000000"/>
                </a:solidFill>
                <a:effectLst/>
                <a:latin typeface="Lucida Grande" charset="0"/>
                <a:ea typeface="ＭＳ Ｐゴシック" charset="0"/>
                <a:cs typeface="Lucida Grande" charset="0"/>
                <a:sym typeface="Lucida Grande" charset="0"/>
              </a:rPr>
              <a:t>, se busca que la Inercia total se iguale a la suma de la inercia inter-clúster e intra-clúster como se muestra a continuación</a:t>
            </a:r>
          </a:p>
          <a:p>
            <a:r>
              <a:rPr lang="es-ES" sz="2200" kern="1200" dirty="0" smtClean="0">
                <a:solidFill>
                  <a:srgbClr val="000000"/>
                </a:solidFill>
                <a:effectLst/>
                <a:latin typeface="Lucida Grande" charset="0"/>
                <a:ea typeface="ＭＳ Ｐゴシック" charset="0"/>
                <a:cs typeface="Lucida Grande" charset="0"/>
                <a:sym typeface="Lucida Grande" charset="0"/>
              </a:rPr>
              <a:t>La ecuación anterior representa el objetivo del método de </a:t>
            </a:r>
            <a:r>
              <a:rPr lang="es-ES" sz="2200" i="1" kern="1200" dirty="0" smtClean="0">
                <a:solidFill>
                  <a:srgbClr val="000000"/>
                </a:solidFill>
                <a:effectLst/>
                <a:latin typeface="Lucida Grande" charset="0"/>
                <a:ea typeface="ＭＳ Ｐゴシック" charset="0"/>
                <a:cs typeface="Lucida Grande" charset="0"/>
                <a:sym typeface="Lucida Grande" charset="0"/>
              </a:rPr>
              <a:t>K-means, </a:t>
            </a:r>
            <a:r>
              <a:rPr lang="es-ES" sz="2200" kern="1200" dirty="0" smtClean="0">
                <a:solidFill>
                  <a:srgbClr val="000000"/>
                </a:solidFill>
                <a:effectLst/>
                <a:latin typeface="Lucida Grande" charset="0"/>
                <a:ea typeface="ＭＳ Ｐゴシック" charset="0"/>
                <a:cs typeface="Lucida Grande" charset="0"/>
                <a:sym typeface="Lucida Grande" charset="0"/>
              </a:rPr>
              <a:t>se busca que</a:t>
            </a:r>
            <a:r>
              <a:rPr lang="es-ES" sz="2200" i="1" kern="1200" dirty="0" smtClean="0">
                <a:solidFill>
                  <a:srgbClr val="000000"/>
                </a:solidFill>
                <a:effectLst/>
                <a:latin typeface="Lucida Grande" charset="0"/>
                <a:ea typeface="ＭＳ Ｐゴシック" charset="0"/>
                <a:cs typeface="Lucida Grande" charset="0"/>
                <a:sym typeface="Lucida Grande" charset="0"/>
              </a:rPr>
              <a:t> B(P)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inter-clúster) sea máxima y que </a:t>
            </a:r>
            <a:r>
              <a:rPr lang="es-ES" sz="2200" i="1" kern="1200" dirty="0" smtClean="0">
                <a:solidFill>
                  <a:srgbClr val="000000"/>
                </a:solidFill>
                <a:effectLst/>
                <a:latin typeface="Lucida Grande" charset="0"/>
                <a:ea typeface="ＭＳ Ｐゴシック" charset="0"/>
                <a:cs typeface="Lucida Grande" charset="0"/>
                <a:sym typeface="Lucida Grande" charset="0"/>
              </a:rPr>
              <a:t>W(P)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intra-clúster) sea mínima. Como la inercia total I es fija para el total de la nube de puntos, al maximizar la inercia inter-clúster automáticamente se minimiza la inercia intra-clúster.</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r>
              <a:rPr lang="es-ES" sz="2200" kern="1200" dirty="0" smtClean="0">
                <a:solidFill>
                  <a:srgbClr val="000000"/>
                </a:solidFill>
                <a:effectLst/>
                <a:latin typeface="Lucida Grande" charset="0"/>
                <a:ea typeface="ＭＳ Ｐゴシック" charset="0"/>
                <a:cs typeface="Lucida Grande" charset="0"/>
                <a:sym typeface="Lucida Grande" charset="0"/>
              </a:rPr>
              <a:t> </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endParaRPr lang="es-CL" dirty="0"/>
          </a:p>
        </p:txBody>
      </p:sp>
    </p:spTree>
    <p:extLst>
      <p:ext uri="{BB962C8B-B14F-4D97-AF65-F5344CB8AC3E}">
        <p14:creationId xmlns:p14="http://schemas.microsoft.com/office/powerpoint/2010/main" val="2991223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Las siguientes definiciones permiten evaluar el funcionamiento del modelo</a:t>
            </a:r>
            <a:endParaRPr lang="es-ES" sz="2200" b="1"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total:</a:t>
            </a:r>
            <a:r>
              <a:rPr lang="es-ES" sz="2200" kern="1200" dirty="0" smtClean="0">
                <a:solidFill>
                  <a:srgbClr val="000000"/>
                </a:solidFill>
                <a:effectLst/>
                <a:latin typeface="Lucida Grande" charset="0"/>
                <a:ea typeface="ＭＳ Ｐゴシック" charset="0"/>
                <a:cs typeface="Lucida Grande" charset="0"/>
                <a:sym typeface="Lucida Grande" charset="0"/>
              </a:rPr>
              <a:t> corresponde a la inercia total formada por el conjunto de datos.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inter-clúster: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formada entre los </a:t>
            </a:r>
            <a:r>
              <a:rPr lang="es-ES" sz="2200" i="1" kern="1200" dirty="0" smtClean="0">
                <a:solidFill>
                  <a:srgbClr val="000000"/>
                </a:solidFill>
                <a:effectLst/>
                <a:latin typeface="Lucida Grande" charset="0"/>
                <a:ea typeface="ＭＳ Ｐゴシック" charset="0"/>
                <a:cs typeface="Lucida Grande" charset="0"/>
                <a:sym typeface="Lucida Grande" charset="0"/>
              </a:rPr>
              <a:t>centros de masa</a:t>
            </a:r>
            <a:r>
              <a:rPr lang="es-ES" sz="2200" kern="1200" dirty="0" smtClean="0">
                <a:solidFill>
                  <a:srgbClr val="000000"/>
                </a:solidFill>
                <a:effectLst/>
                <a:latin typeface="Lucida Grande" charset="0"/>
                <a:ea typeface="ＭＳ Ｐゴシック" charset="0"/>
                <a:cs typeface="Lucida Grande" charset="0"/>
                <a:sym typeface="Lucida Grande" charset="0"/>
              </a:rPr>
              <a:t> (centroides) de cada uno de los clústeres formados.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intra-clúster: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generada al interior de cada clúster formado.</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Considerando las definiciones anteriores, y por medio del teorema de la igualdad de </a:t>
            </a:r>
            <a:r>
              <a:rPr lang="es-ES" sz="2200" i="1" kern="1200" dirty="0" smtClean="0">
                <a:solidFill>
                  <a:srgbClr val="000000"/>
                </a:solidFill>
                <a:effectLst/>
                <a:latin typeface="Lucida Grande" charset="0"/>
                <a:ea typeface="ＭＳ Ｐゴシック" charset="0"/>
                <a:cs typeface="Lucida Grande" charset="0"/>
                <a:sym typeface="Lucida Grande" charset="0"/>
              </a:rPr>
              <a:t>Fisher</a:t>
            </a:r>
            <a:r>
              <a:rPr lang="es-ES" sz="2200" kern="1200" dirty="0" smtClean="0">
                <a:solidFill>
                  <a:srgbClr val="000000"/>
                </a:solidFill>
                <a:effectLst/>
                <a:latin typeface="Lucida Grande" charset="0"/>
                <a:ea typeface="ＭＳ Ｐゴシック" charset="0"/>
                <a:cs typeface="Lucida Grande" charset="0"/>
                <a:sym typeface="Lucida Grande" charset="0"/>
              </a:rPr>
              <a:t>, se busca que la Inercia total se iguale a la suma de la inercia inter-clúster e intra-clúster como se muestra a continuación</a:t>
            </a:r>
          </a:p>
          <a:p>
            <a:r>
              <a:rPr lang="es-ES" sz="2200" kern="1200" dirty="0" smtClean="0">
                <a:solidFill>
                  <a:srgbClr val="000000"/>
                </a:solidFill>
                <a:effectLst/>
                <a:latin typeface="Lucida Grande" charset="0"/>
                <a:ea typeface="ＭＳ Ｐゴシック" charset="0"/>
                <a:cs typeface="Lucida Grande" charset="0"/>
                <a:sym typeface="Lucida Grande" charset="0"/>
              </a:rPr>
              <a:t>La ecuación anterior representa el objetivo del método de </a:t>
            </a:r>
            <a:r>
              <a:rPr lang="es-ES" sz="2200" i="1" kern="1200" dirty="0" smtClean="0">
                <a:solidFill>
                  <a:srgbClr val="000000"/>
                </a:solidFill>
                <a:effectLst/>
                <a:latin typeface="Lucida Grande" charset="0"/>
                <a:ea typeface="ＭＳ Ｐゴシック" charset="0"/>
                <a:cs typeface="Lucida Grande" charset="0"/>
                <a:sym typeface="Lucida Grande" charset="0"/>
              </a:rPr>
              <a:t>K-means, </a:t>
            </a:r>
            <a:r>
              <a:rPr lang="es-ES" sz="2200" kern="1200" dirty="0" smtClean="0">
                <a:solidFill>
                  <a:srgbClr val="000000"/>
                </a:solidFill>
                <a:effectLst/>
                <a:latin typeface="Lucida Grande" charset="0"/>
                <a:ea typeface="ＭＳ Ｐゴシック" charset="0"/>
                <a:cs typeface="Lucida Grande" charset="0"/>
                <a:sym typeface="Lucida Grande" charset="0"/>
              </a:rPr>
              <a:t>se busca que</a:t>
            </a:r>
            <a:r>
              <a:rPr lang="es-ES" sz="2200" i="1" kern="1200" dirty="0" smtClean="0">
                <a:solidFill>
                  <a:srgbClr val="000000"/>
                </a:solidFill>
                <a:effectLst/>
                <a:latin typeface="Lucida Grande" charset="0"/>
                <a:ea typeface="ＭＳ Ｐゴシック" charset="0"/>
                <a:cs typeface="Lucida Grande" charset="0"/>
                <a:sym typeface="Lucida Grande" charset="0"/>
              </a:rPr>
              <a:t> B(P)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inter-clúster) sea máxima y que </a:t>
            </a:r>
            <a:r>
              <a:rPr lang="es-ES" sz="2200" i="1" kern="1200" dirty="0" smtClean="0">
                <a:solidFill>
                  <a:srgbClr val="000000"/>
                </a:solidFill>
                <a:effectLst/>
                <a:latin typeface="Lucida Grande" charset="0"/>
                <a:ea typeface="ＭＳ Ｐゴシック" charset="0"/>
                <a:cs typeface="Lucida Grande" charset="0"/>
                <a:sym typeface="Lucida Grande" charset="0"/>
              </a:rPr>
              <a:t>W(P)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intra-clúster) sea mínima. Como la inercia total I es fija para el total de la nube de puntos, al maximizar la inercia inter-clúster automáticamente se minimiza la inercia intra-clúster.</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r>
              <a:rPr lang="es-ES" sz="2200" kern="1200" dirty="0" smtClean="0">
                <a:solidFill>
                  <a:srgbClr val="000000"/>
                </a:solidFill>
                <a:effectLst/>
                <a:latin typeface="Lucida Grande" charset="0"/>
                <a:ea typeface="ＭＳ Ｐゴシック" charset="0"/>
                <a:cs typeface="Lucida Grande" charset="0"/>
                <a:sym typeface="Lucida Grande" charset="0"/>
              </a:rPr>
              <a:t> </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endParaRPr lang="es-CL" dirty="0"/>
          </a:p>
        </p:txBody>
      </p:sp>
    </p:spTree>
    <p:extLst>
      <p:ext uri="{BB962C8B-B14F-4D97-AF65-F5344CB8AC3E}">
        <p14:creationId xmlns:p14="http://schemas.microsoft.com/office/powerpoint/2010/main" val="203383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Las siguientes definiciones permiten evaluar el funcionamiento del modelo</a:t>
            </a:r>
            <a:endParaRPr lang="es-ES" sz="2200" b="1"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total:</a:t>
            </a:r>
            <a:r>
              <a:rPr lang="es-ES" sz="2200" kern="1200" dirty="0" smtClean="0">
                <a:solidFill>
                  <a:srgbClr val="000000"/>
                </a:solidFill>
                <a:effectLst/>
                <a:latin typeface="Lucida Grande" charset="0"/>
                <a:ea typeface="ＭＳ Ｐゴシック" charset="0"/>
                <a:cs typeface="Lucida Grande" charset="0"/>
                <a:sym typeface="Lucida Grande" charset="0"/>
              </a:rPr>
              <a:t> corresponde a la inercia total formada por el conjunto de datos.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inter-clúster: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formada entre los </a:t>
            </a:r>
            <a:r>
              <a:rPr lang="es-ES" sz="2200" i="1" kern="1200" dirty="0" smtClean="0">
                <a:solidFill>
                  <a:srgbClr val="000000"/>
                </a:solidFill>
                <a:effectLst/>
                <a:latin typeface="Lucida Grande" charset="0"/>
                <a:ea typeface="ＭＳ Ｐゴシック" charset="0"/>
                <a:cs typeface="Lucida Grande" charset="0"/>
                <a:sym typeface="Lucida Grande" charset="0"/>
              </a:rPr>
              <a:t>centros de masa</a:t>
            </a:r>
            <a:r>
              <a:rPr lang="es-ES" sz="2200" kern="1200" dirty="0" smtClean="0">
                <a:solidFill>
                  <a:srgbClr val="000000"/>
                </a:solidFill>
                <a:effectLst/>
                <a:latin typeface="Lucida Grande" charset="0"/>
                <a:ea typeface="ＭＳ Ｐゴシック" charset="0"/>
                <a:cs typeface="Lucida Grande" charset="0"/>
                <a:sym typeface="Lucida Grande" charset="0"/>
              </a:rPr>
              <a:t> (centroides) de cada uno de los clústeres formados.</a:t>
            </a: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b="1" kern="1200" dirty="0" smtClean="0">
                <a:solidFill>
                  <a:srgbClr val="000000"/>
                </a:solidFill>
                <a:effectLst/>
                <a:latin typeface="Lucida Grande" charset="0"/>
                <a:ea typeface="ＭＳ Ｐゴシック" charset="0"/>
                <a:cs typeface="Lucida Grande" charset="0"/>
                <a:sym typeface="Lucida Grande" charset="0"/>
              </a:rPr>
              <a:t>Inercia intra-clúster: </a:t>
            </a:r>
            <a:r>
              <a:rPr lang="es-ES" sz="2200" kern="1200" dirty="0" smtClean="0">
                <a:solidFill>
                  <a:srgbClr val="000000"/>
                </a:solidFill>
                <a:effectLst/>
                <a:latin typeface="Lucida Grande" charset="0"/>
                <a:ea typeface="ＭＳ Ｐゴシック" charset="0"/>
                <a:cs typeface="Lucida Grande" charset="0"/>
                <a:sym typeface="Lucida Grande" charset="0"/>
              </a:rPr>
              <a:t>corresponde a la inercia generada al interior de cada clúster formado.</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r>
              <a:rPr lang="es-ES" sz="2200" kern="1200" dirty="0" smtClean="0">
                <a:solidFill>
                  <a:srgbClr val="000000"/>
                </a:solidFill>
                <a:effectLst/>
                <a:latin typeface="Lucida Grande" charset="0"/>
                <a:ea typeface="ＭＳ Ｐゴシック" charset="0"/>
                <a:cs typeface="Lucida Grande" charset="0"/>
                <a:sym typeface="Lucida Grande" charset="0"/>
              </a:rPr>
              <a:t>Considerando las definiciones anteriores, y por medio del teorema de la igualdad de </a:t>
            </a:r>
            <a:r>
              <a:rPr lang="es-ES" sz="2200" i="1" kern="1200" dirty="0" smtClean="0">
                <a:solidFill>
                  <a:srgbClr val="000000"/>
                </a:solidFill>
                <a:effectLst/>
                <a:latin typeface="Lucida Grande" charset="0"/>
                <a:ea typeface="ＭＳ Ｐゴシック" charset="0"/>
                <a:cs typeface="Lucida Grande" charset="0"/>
                <a:sym typeface="Lucida Grande" charset="0"/>
              </a:rPr>
              <a:t>Fisher</a:t>
            </a:r>
            <a:r>
              <a:rPr lang="es-ES" sz="2200" kern="1200" dirty="0" smtClean="0">
                <a:solidFill>
                  <a:srgbClr val="000000"/>
                </a:solidFill>
                <a:effectLst/>
                <a:latin typeface="Lucida Grande" charset="0"/>
                <a:ea typeface="ＭＳ Ｐゴシック" charset="0"/>
                <a:cs typeface="Lucida Grande" charset="0"/>
                <a:sym typeface="Lucida Grande" charset="0"/>
              </a:rPr>
              <a:t>, se busca que la Inercia total se iguale a la suma de la inercia inter-clúster e intra-clúster como se muestra a continuación</a:t>
            </a:r>
          </a:p>
          <a:p>
            <a:r>
              <a:rPr lang="es-ES" sz="2200" kern="1200" dirty="0" smtClean="0">
                <a:solidFill>
                  <a:srgbClr val="000000"/>
                </a:solidFill>
                <a:effectLst/>
                <a:latin typeface="Lucida Grande" charset="0"/>
                <a:ea typeface="ＭＳ Ｐゴシック" charset="0"/>
                <a:cs typeface="Lucida Grande" charset="0"/>
                <a:sym typeface="Lucida Grande" charset="0"/>
              </a:rPr>
              <a:t>La ecuación anterior representa el objetivo del método de </a:t>
            </a:r>
            <a:r>
              <a:rPr lang="es-ES" sz="2200" i="1" kern="1200" dirty="0" smtClean="0">
                <a:solidFill>
                  <a:srgbClr val="000000"/>
                </a:solidFill>
                <a:effectLst/>
                <a:latin typeface="Lucida Grande" charset="0"/>
                <a:ea typeface="ＭＳ Ｐゴシック" charset="0"/>
                <a:cs typeface="Lucida Grande" charset="0"/>
                <a:sym typeface="Lucida Grande" charset="0"/>
              </a:rPr>
              <a:t>K-means, </a:t>
            </a:r>
            <a:r>
              <a:rPr lang="es-ES" sz="2200" kern="1200" dirty="0" smtClean="0">
                <a:solidFill>
                  <a:srgbClr val="000000"/>
                </a:solidFill>
                <a:effectLst/>
                <a:latin typeface="Lucida Grande" charset="0"/>
                <a:ea typeface="ＭＳ Ｐゴシック" charset="0"/>
                <a:cs typeface="Lucida Grande" charset="0"/>
                <a:sym typeface="Lucida Grande" charset="0"/>
              </a:rPr>
              <a:t>se busca que</a:t>
            </a:r>
            <a:r>
              <a:rPr lang="es-ES" sz="2200" i="1" kern="1200" dirty="0" smtClean="0">
                <a:solidFill>
                  <a:srgbClr val="000000"/>
                </a:solidFill>
                <a:effectLst/>
                <a:latin typeface="Lucida Grande" charset="0"/>
                <a:ea typeface="ＭＳ Ｐゴシック" charset="0"/>
                <a:cs typeface="Lucida Grande" charset="0"/>
                <a:sym typeface="Lucida Grande" charset="0"/>
              </a:rPr>
              <a:t> B(P)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inter-clúster) sea máxima y que </a:t>
            </a:r>
            <a:r>
              <a:rPr lang="es-ES" sz="2200" i="1" kern="1200" dirty="0" smtClean="0">
                <a:solidFill>
                  <a:srgbClr val="000000"/>
                </a:solidFill>
                <a:effectLst/>
                <a:latin typeface="Lucida Grande" charset="0"/>
                <a:ea typeface="ＭＳ Ｐゴシック" charset="0"/>
                <a:cs typeface="Lucida Grande" charset="0"/>
                <a:sym typeface="Lucida Grande" charset="0"/>
              </a:rPr>
              <a:t>W(P)</a:t>
            </a:r>
            <a:r>
              <a:rPr lang="es-ES" sz="2200" kern="1200" dirty="0" smtClean="0">
                <a:solidFill>
                  <a:srgbClr val="000000"/>
                </a:solidFill>
                <a:effectLst/>
                <a:latin typeface="Lucida Grande" charset="0"/>
                <a:ea typeface="ＭＳ Ｐゴシック" charset="0"/>
                <a:cs typeface="Lucida Grande" charset="0"/>
                <a:sym typeface="Lucida Grande" charset="0"/>
              </a:rPr>
              <a:t> (inercia intra-clúster) sea mínima. Como la inercia total I es fija para el total de la nube de puntos, al maximizar la inercia inter-clúster automáticamente se minimiza la inercia intra-clúster.</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r>
              <a:rPr lang="es-ES" sz="2200" kern="1200" dirty="0" smtClean="0">
                <a:solidFill>
                  <a:srgbClr val="000000"/>
                </a:solidFill>
                <a:effectLst/>
                <a:latin typeface="Lucida Grande" charset="0"/>
                <a:ea typeface="ＭＳ Ｐゴシック" charset="0"/>
                <a:cs typeface="Lucida Grande" charset="0"/>
                <a:sym typeface="Lucida Grande" charset="0"/>
              </a:rPr>
              <a:t> </a:t>
            </a: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pPr marL="0" marR="0" lvl="0" indent="0" algn="l" defTabSz="825500" rtl="0" eaLnBrk="0" fontAlgn="base" latinLnBrk="0" hangingPunct="0">
              <a:lnSpc>
                <a:spcPct val="100000"/>
              </a:lnSpc>
              <a:spcBef>
                <a:spcPct val="0"/>
              </a:spcBef>
              <a:spcAft>
                <a:spcPct val="0"/>
              </a:spcAft>
              <a:buClrTx/>
              <a:buSzTx/>
              <a:buFontTx/>
              <a:buNone/>
              <a:tabLst/>
              <a:defRPr/>
            </a:pPr>
            <a:endParaRPr lang="es-CL" sz="2200" kern="1200" dirty="0" smtClean="0">
              <a:solidFill>
                <a:srgbClr val="000000"/>
              </a:solidFill>
              <a:effectLst/>
              <a:latin typeface="Lucida Grande" charset="0"/>
              <a:ea typeface="ＭＳ Ｐゴシック" charset="0"/>
              <a:cs typeface="Lucida Grande" charset="0"/>
              <a:sym typeface="Lucida Grande" charset="0"/>
            </a:endParaRPr>
          </a:p>
          <a:p>
            <a:endParaRPr lang="es-CL" dirty="0"/>
          </a:p>
        </p:txBody>
      </p:sp>
    </p:spTree>
    <p:extLst>
      <p:ext uri="{BB962C8B-B14F-4D97-AF65-F5344CB8AC3E}">
        <p14:creationId xmlns:p14="http://schemas.microsoft.com/office/powerpoint/2010/main" val="203815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Los mapas tienen colores diferentes por</a:t>
            </a:r>
            <a:r>
              <a:rPr lang="es-CL" baseline="0" dirty="0" smtClean="0"/>
              <a:t> que corresponden a mapas </a:t>
            </a:r>
            <a:r>
              <a:rPr lang="es-CL" baseline="0" dirty="0" err="1" smtClean="0"/>
              <a:t>geomorfologicos</a:t>
            </a:r>
            <a:endParaRPr lang="es-CL" dirty="0"/>
          </a:p>
        </p:txBody>
      </p:sp>
    </p:spTree>
    <p:extLst>
      <p:ext uri="{BB962C8B-B14F-4D97-AF65-F5344CB8AC3E}">
        <p14:creationId xmlns:p14="http://schemas.microsoft.com/office/powerpoint/2010/main" val="314522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defTabSz="485775">
              <a:lnSpc>
                <a:spcPct val="120000"/>
              </a:lnSpc>
              <a:spcBef>
                <a:spcPts val="1275"/>
              </a:spcBef>
              <a:defRPr/>
            </a:pPr>
            <a:r>
              <a:rPr lang="es-CL" sz="2400" dirty="0" smtClean="0">
                <a:solidFill>
                  <a:srgbClr val="838383"/>
                </a:solidFill>
                <a:latin typeface="Lato" charset="0"/>
                <a:cs typeface="Lato" charset="0"/>
                <a:sym typeface="Lato" charset="0"/>
              </a:rPr>
              <a:t>Contrastar el comportamiento de las regiones extremas basado en las </a:t>
            </a:r>
            <a:r>
              <a:rPr lang="es-CL" sz="2400" b="1" dirty="0" smtClean="0">
                <a:solidFill>
                  <a:srgbClr val="838383"/>
                </a:solidFill>
                <a:latin typeface="Lato" charset="0"/>
                <a:cs typeface="Lato" charset="0"/>
                <a:sym typeface="Lato" charset="0"/>
              </a:rPr>
              <a:t>tendencias políticas</a:t>
            </a:r>
            <a:r>
              <a:rPr lang="es-CL" sz="2400" b="1" i="1" dirty="0" smtClean="0">
                <a:solidFill>
                  <a:srgbClr val="838383"/>
                </a:solidFill>
                <a:latin typeface="Lato" charset="0"/>
                <a:cs typeface="Lato" charset="0"/>
                <a:sym typeface="Lato" charset="0"/>
              </a:rPr>
              <a:t> y </a:t>
            </a:r>
            <a:r>
              <a:rPr lang="es-CL" sz="2400" b="1" dirty="0" smtClean="0">
                <a:solidFill>
                  <a:srgbClr val="838383"/>
                </a:solidFill>
                <a:latin typeface="Lato" charset="0"/>
                <a:cs typeface="Lato" charset="0"/>
                <a:sym typeface="Lato" charset="0"/>
              </a:rPr>
              <a:t>la participación de las personas.</a:t>
            </a:r>
          </a:p>
          <a:p>
            <a:pPr algn="just" defTabSz="485775">
              <a:lnSpc>
                <a:spcPct val="120000"/>
              </a:lnSpc>
              <a:spcBef>
                <a:spcPts val="1275"/>
              </a:spcBef>
              <a:defRPr/>
            </a:pPr>
            <a:endParaRPr lang="es-CL" sz="3200" b="1" dirty="0" smtClean="0">
              <a:solidFill>
                <a:srgbClr val="838383"/>
              </a:solidFill>
              <a:latin typeface="Lato" charset="0"/>
              <a:cs typeface="Lato" charset="0"/>
              <a:sym typeface="Lato" charset="0"/>
            </a:endParaRPr>
          </a:p>
          <a:p>
            <a:pPr algn="just" defTabSz="485775">
              <a:lnSpc>
                <a:spcPct val="120000"/>
              </a:lnSpc>
              <a:spcBef>
                <a:spcPts val="1275"/>
              </a:spcBef>
              <a:defRPr/>
            </a:pPr>
            <a:r>
              <a:rPr lang="es-CL" sz="2400" dirty="0" smtClean="0">
                <a:solidFill>
                  <a:srgbClr val="838383"/>
                </a:solidFill>
                <a:latin typeface="Lato" charset="0"/>
                <a:cs typeface="Lato" charset="0"/>
                <a:sym typeface="Lato" charset="0"/>
              </a:rPr>
              <a:t>Expandir el análisis hacia otras dimensiones, como por ejemplo:  </a:t>
            </a:r>
            <a:r>
              <a:rPr lang="es-CL" sz="2400" b="1" dirty="0" smtClean="0">
                <a:solidFill>
                  <a:srgbClr val="838383"/>
                </a:solidFill>
                <a:latin typeface="Lato" charset="0"/>
                <a:cs typeface="Lato" charset="0"/>
                <a:sym typeface="Lato" charset="0"/>
              </a:rPr>
              <a:t>socioeconómica</a:t>
            </a:r>
            <a:r>
              <a:rPr lang="es-CL" sz="3200" b="1" dirty="0" smtClean="0">
                <a:solidFill>
                  <a:srgbClr val="838383"/>
                </a:solidFill>
                <a:latin typeface="Lato" charset="0"/>
                <a:cs typeface="Lato" charset="0"/>
                <a:sym typeface="Lato" charset="0"/>
              </a:rPr>
              <a:t>.</a:t>
            </a:r>
            <a:endParaRPr lang="es-CL" sz="3200" dirty="0" smtClean="0">
              <a:solidFill>
                <a:srgbClr val="838383"/>
              </a:solidFill>
              <a:latin typeface="Lato" charset="0"/>
              <a:cs typeface="Lato" charset="0"/>
              <a:sym typeface="Lato" charset="0"/>
            </a:endParaRPr>
          </a:p>
          <a:p>
            <a:endParaRPr lang="es-CL" dirty="0"/>
          </a:p>
        </p:txBody>
      </p:sp>
    </p:spTree>
    <p:extLst>
      <p:ext uri="{BB962C8B-B14F-4D97-AF65-F5344CB8AC3E}">
        <p14:creationId xmlns:p14="http://schemas.microsoft.com/office/powerpoint/2010/main" val="908083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05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3598864"/>
            <a:ext cx="7290197" cy="10104437"/>
          </a:xfrm>
          <a:prstGeom prst="rect">
            <a:avLst/>
          </a:prstGeom>
        </p:spPr>
        <p:txBody>
          <a:bodyPr/>
          <a:lstStyle/>
          <a:p>
            <a:endParaRPr lang="en-US"/>
          </a:p>
        </p:txBody>
      </p:sp>
      <p:sp>
        <p:nvSpPr>
          <p:cNvPr id="11" name="Picture Placeholder 9"/>
          <p:cNvSpPr>
            <a:spLocks noGrp="1"/>
          </p:cNvSpPr>
          <p:nvPr>
            <p:ph type="pic" sz="quarter" idx="11"/>
          </p:nvPr>
        </p:nvSpPr>
        <p:spPr>
          <a:xfrm>
            <a:off x="7333337" y="3587037"/>
            <a:ext cx="3665294" cy="5024051"/>
          </a:xfrm>
          <a:prstGeom prst="rect">
            <a:avLst/>
          </a:prstGeom>
        </p:spPr>
        <p:txBody>
          <a:bodyPr/>
          <a:lstStyle/>
          <a:p>
            <a:endParaRPr lang="en-US"/>
          </a:p>
        </p:txBody>
      </p:sp>
      <p:sp>
        <p:nvSpPr>
          <p:cNvPr id="12" name="Picture Placeholder 9"/>
          <p:cNvSpPr>
            <a:spLocks noGrp="1"/>
          </p:cNvSpPr>
          <p:nvPr>
            <p:ph type="pic" sz="quarter" idx="12"/>
          </p:nvPr>
        </p:nvSpPr>
        <p:spPr>
          <a:xfrm>
            <a:off x="7342027" y="8640053"/>
            <a:ext cx="7237970" cy="5024051"/>
          </a:xfrm>
          <a:prstGeom prst="rect">
            <a:avLst/>
          </a:prstGeom>
        </p:spPr>
        <p:txBody>
          <a:bodyPr/>
          <a:lstStyle/>
          <a:p>
            <a:endParaRPr lang="en-US"/>
          </a:p>
        </p:txBody>
      </p:sp>
      <p:sp>
        <p:nvSpPr>
          <p:cNvPr id="13" name="Picture Placeholder 9"/>
          <p:cNvSpPr>
            <a:spLocks noGrp="1"/>
          </p:cNvSpPr>
          <p:nvPr>
            <p:ph type="pic" sz="quarter" idx="13"/>
          </p:nvPr>
        </p:nvSpPr>
        <p:spPr>
          <a:xfrm>
            <a:off x="11041771" y="3561268"/>
            <a:ext cx="3564728" cy="5018360"/>
          </a:xfrm>
          <a:prstGeom prst="rect">
            <a:avLst/>
          </a:prstGeom>
        </p:spPr>
        <p:txBody>
          <a:bodyPr/>
          <a:lstStyle/>
          <a:p>
            <a:endParaRPr lang="en-US"/>
          </a:p>
        </p:txBody>
      </p:sp>
      <p:sp>
        <p:nvSpPr>
          <p:cNvPr id="14" name="Picture Placeholder 9"/>
          <p:cNvSpPr>
            <a:spLocks noGrp="1"/>
          </p:cNvSpPr>
          <p:nvPr>
            <p:ph type="pic" sz="quarter" idx="14"/>
          </p:nvPr>
        </p:nvSpPr>
        <p:spPr>
          <a:xfrm>
            <a:off x="14579997" y="3562443"/>
            <a:ext cx="3717798" cy="5018360"/>
          </a:xfrm>
          <a:prstGeom prst="rect">
            <a:avLst/>
          </a:prstGeom>
        </p:spPr>
        <p:txBody>
          <a:bodyPr/>
          <a:lstStyle/>
          <a:p>
            <a:endParaRPr lang="en-US"/>
          </a:p>
        </p:txBody>
      </p:sp>
      <p:sp>
        <p:nvSpPr>
          <p:cNvPr id="15" name="Picture Placeholder 9"/>
          <p:cNvSpPr>
            <a:spLocks noGrp="1"/>
          </p:cNvSpPr>
          <p:nvPr>
            <p:ph type="pic" sz="quarter" idx="15"/>
          </p:nvPr>
        </p:nvSpPr>
        <p:spPr>
          <a:xfrm>
            <a:off x="14606499" y="8579628"/>
            <a:ext cx="3680934" cy="5020302"/>
          </a:xfrm>
          <a:prstGeom prst="rect">
            <a:avLst/>
          </a:prstGeom>
        </p:spPr>
        <p:txBody>
          <a:bodyPr/>
          <a:lstStyle/>
          <a:p>
            <a:endParaRPr lang="en-US"/>
          </a:p>
        </p:txBody>
      </p:sp>
    </p:spTree>
    <p:extLst>
      <p:ext uri="{BB962C8B-B14F-4D97-AF65-F5344CB8AC3E}">
        <p14:creationId xmlns:p14="http://schemas.microsoft.com/office/powerpoint/2010/main" val="2826346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035969" y="4356100"/>
            <a:ext cx="14114860" cy="5067300"/>
          </a:xfrm>
          <a:prstGeom prst="rect">
            <a:avLst/>
          </a:prstGeom>
        </p:spPr>
        <p:txBody>
          <a:bodyPr/>
          <a:lstStyle/>
          <a:p>
            <a:endParaRPr lang="en-US"/>
          </a:p>
        </p:txBody>
      </p:sp>
    </p:spTree>
    <p:extLst>
      <p:ext uri="{BB962C8B-B14F-4D97-AF65-F5344CB8AC3E}">
        <p14:creationId xmlns:p14="http://schemas.microsoft.com/office/powerpoint/2010/main" val="332669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58738"/>
            <a:ext cx="10239375" cy="13795376"/>
          </a:xfrm>
          <a:prstGeom prst="rect">
            <a:avLst/>
          </a:prstGeom>
        </p:spPr>
        <p:txBody>
          <a:bodyPr/>
          <a:lstStyle/>
          <a:p>
            <a:endParaRPr lang="en-US"/>
          </a:p>
        </p:txBody>
      </p:sp>
    </p:spTree>
    <p:extLst>
      <p:ext uri="{BB962C8B-B14F-4D97-AF65-F5344CB8AC3E}">
        <p14:creationId xmlns:p14="http://schemas.microsoft.com/office/powerpoint/2010/main" val="1493084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632972" y="1295401"/>
            <a:ext cx="9523809" cy="11134725"/>
          </a:xfrm>
          <a:prstGeom prst="rect">
            <a:avLst/>
          </a:prstGeom>
        </p:spPr>
        <p:txBody>
          <a:bodyPr/>
          <a:lstStyle/>
          <a:p>
            <a:endParaRPr lang="en-US"/>
          </a:p>
        </p:txBody>
      </p:sp>
    </p:spTree>
    <p:extLst>
      <p:ext uri="{BB962C8B-B14F-4D97-AF65-F5344CB8AC3E}">
        <p14:creationId xmlns:p14="http://schemas.microsoft.com/office/powerpoint/2010/main" val="2372773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8678863"/>
            <a:ext cx="7314010" cy="5080000"/>
          </a:xfrm>
          <a:prstGeom prst="rect">
            <a:avLst/>
          </a:prstGeom>
        </p:spPr>
        <p:txBody>
          <a:bodyPr/>
          <a:lstStyle/>
          <a:p>
            <a:endParaRPr lang="en-US"/>
          </a:p>
        </p:txBody>
      </p:sp>
      <p:sp>
        <p:nvSpPr>
          <p:cNvPr id="12" name="Picture Placeholder 10"/>
          <p:cNvSpPr>
            <a:spLocks noGrp="1"/>
          </p:cNvSpPr>
          <p:nvPr>
            <p:ph type="pic" sz="quarter" idx="11"/>
          </p:nvPr>
        </p:nvSpPr>
        <p:spPr>
          <a:xfrm>
            <a:off x="7331869" y="8704263"/>
            <a:ext cx="3634979" cy="5080000"/>
          </a:xfrm>
          <a:prstGeom prst="rect">
            <a:avLst/>
          </a:prstGeom>
        </p:spPr>
        <p:txBody>
          <a:bodyPr/>
          <a:lstStyle/>
          <a:p>
            <a:endParaRPr lang="en-US"/>
          </a:p>
        </p:txBody>
      </p:sp>
      <p:sp>
        <p:nvSpPr>
          <p:cNvPr id="13" name="Picture Placeholder 10"/>
          <p:cNvSpPr>
            <a:spLocks noGrp="1"/>
          </p:cNvSpPr>
          <p:nvPr>
            <p:ph type="pic" sz="quarter" idx="12"/>
          </p:nvPr>
        </p:nvSpPr>
        <p:spPr>
          <a:xfrm>
            <a:off x="10984707" y="8704263"/>
            <a:ext cx="3634979" cy="5080000"/>
          </a:xfrm>
          <a:prstGeom prst="rect">
            <a:avLst/>
          </a:prstGeom>
        </p:spPr>
        <p:txBody>
          <a:bodyPr/>
          <a:lstStyle/>
          <a:p>
            <a:endParaRPr lang="en-US"/>
          </a:p>
        </p:txBody>
      </p:sp>
      <p:sp>
        <p:nvSpPr>
          <p:cNvPr id="14" name="Picture Placeholder 10"/>
          <p:cNvSpPr>
            <a:spLocks noGrp="1"/>
          </p:cNvSpPr>
          <p:nvPr>
            <p:ph type="pic" sz="quarter" idx="13"/>
          </p:nvPr>
        </p:nvSpPr>
        <p:spPr>
          <a:xfrm>
            <a:off x="14619685" y="8704263"/>
            <a:ext cx="3634979" cy="5080000"/>
          </a:xfrm>
          <a:prstGeom prst="rect">
            <a:avLst/>
          </a:prstGeom>
        </p:spPr>
        <p:txBody>
          <a:bodyPr/>
          <a:lstStyle/>
          <a:p>
            <a:endParaRPr lang="en-US"/>
          </a:p>
        </p:txBody>
      </p:sp>
      <p:sp>
        <p:nvSpPr>
          <p:cNvPr id="15" name="Picture Placeholder 10"/>
          <p:cNvSpPr>
            <a:spLocks noGrp="1"/>
          </p:cNvSpPr>
          <p:nvPr>
            <p:ph type="pic" sz="quarter" idx="14"/>
          </p:nvPr>
        </p:nvSpPr>
        <p:spPr>
          <a:xfrm>
            <a:off x="10957321" y="0"/>
            <a:ext cx="3634979" cy="4846638"/>
          </a:xfrm>
          <a:prstGeom prst="rect">
            <a:avLst/>
          </a:prstGeom>
        </p:spPr>
        <p:txBody>
          <a:bodyPr/>
          <a:lstStyle/>
          <a:p>
            <a:endParaRPr lang="en-US"/>
          </a:p>
        </p:txBody>
      </p:sp>
      <p:sp>
        <p:nvSpPr>
          <p:cNvPr id="16" name="Picture Placeholder 10"/>
          <p:cNvSpPr>
            <a:spLocks noGrp="1"/>
          </p:cNvSpPr>
          <p:nvPr>
            <p:ph type="pic" sz="quarter" idx="15"/>
          </p:nvPr>
        </p:nvSpPr>
        <p:spPr>
          <a:xfrm>
            <a:off x="10966848" y="4872039"/>
            <a:ext cx="3651294" cy="3832225"/>
          </a:xfrm>
          <a:prstGeom prst="rect">
            <a:avLst/>
          </a:prstGeom>
        </p:spPr>
        <p:txBody>
          <a:bodyPr/>
          <a:lstStyle/>
          <a:p>
            <a:endParaRPr lang="en-US"/>
          </a:p>
        </p:txBody>
      </p:sp>
      <p:sp>
        <p:nvSpPr>
          <p:cNvPr id="17" name="Picture Placeholder 10"/>
          <p:cNvSpPr>
            <a:spLocks noGrp="1"/>
          </p:cNvSpPr>
          <p:nvPr>
            <p:ph type="pic" sz="quarter" idx="16"/>
          </p:nvPr>
        </p:nvSpPr>
        <p:spPr>
          <a:xfrm>
            <a:off x="14618142" y="1"/>
            <a:ext cx="3634979" cy="8653463"/>
          </a:xfrm>
          <a:prstGeom prst="rect">
            <a:avLst/>
          </a:prstGeom>
        </p:spPr>
        <p:txBody>
          <a:bodyPr/>
          <a:lstStyle/>
          <a:p>
            <a:endParaRPr lang="en-US"/>
          </a:p>
        </p:txBody>
      </p:sp>
    </p:spTree>
    <p:extLst>
      <p:ext uri="{BB962C8B-B14F-4D97-AF65-F5344CB8AC3E}">
        <p14:creationId xmlns:p14="http://schemas.microsoft.com/office/powerpoint/2010/main" val="2118736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AutoShape 6"/>
          <p:cNvSpPr>
            <a:spLocks/>
          </p:cNvSpPr>
          <p:nvPr userDrawn="1"/>
        </p:nvSpPr>
        <p:spPr bwMode="auto">
          <a:xfrm>
            <a:off x="2021681" y="4648200"/>
            <a:ext cx="7206854" cy="544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4" name="AutoShape 7"/>
          <p:cNvSpPr>
            <a:spLocks/>
          </p:cNvSpPr>
          <p:nvPr userDrawn="1"/>
        </p:nvSpPr>
        <p:spPr bwMode="auto">
          <a:xfrm>
            <a:off x="9191625" y="4635500"/>
            <a:ext cx="6960394" cy="544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5" name="AutoShape 9" descr="phone-black.png"/>
          <p:cNvSpPr>
            <a:spLocks/>
          </p:cNvSpPr>
          <p:nvPr userDrawn="1"/>
        </p:nvSpPr>
        <p:spPr bwMode="auto">
          <a:xfrm>
            <a:off x="7685838" y="4470400"/>
            <a:ext cx="3144924" cy="8496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blipFill dpi="0" rotWithShape="0">
            <a:blip r:embed="rId2"/>
            <a:srcRect/>
            <a:stretch>
              <a:fillRect/>
            </a:stretch>
          </a:blip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8" name="Picture Placeholder 7"/>
          <p:cNvSpPr>
            <a:spLocks noGrp="1"/>
          </p:cNvSpPr>
          <p:nvPr>
            <p:ph type="pic" sz="quarter" idx="10"/>
          </p:nvPr>
        </p:nvSpPr>
        <p:spPr>
          <a:xfrm>
            <a:off x="8117681" y="6137276"/>
            <a:ext cx="2376488" cy="5184775"/>
          </a:xfrm>
          <a:prstGeom prst="rect">
            <a:avLst/>
          </a:prstGeom>
        </p:spPr>
        <p:txBody>
          <a:bodyPr/>
          <a:lstStyle/>
          <a:p>
            <a:endParaRPr lang="en-US"/>
          </a:p>
        </p:txBody>
      </p:sp>
    </p:spTree>
    <p:extLst>
      <p:ext uri="{BB962C8B-B14F-4D97-AF65-F5344CB8AC3E}">
        <p14:creationId xmlns:p14="http://schemas.microsoft.com/office/powerpoint/2010/main" val="313371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7" descr="mockup_0018_iMac-_FRO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58425" y="4951414"/>
            <a:ext cx="6419850" cy="79136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Picture Placeholder 6"/>
          <p:cNvSpPr>
            <a:spLocks noGrp="1"/>
          </p:cNvSpPr>
          <p:nvPr>
            <p:ph type="pic" sz="quarter" idx="10"/>
          </p:nvPr>
        </p:nvSpPr>
        <p:spPr>
          <a:xfrm>
            <a:off x="10547748" y="5273675"/>
            <a:ext cx="5887640" cy="4392613"/>
          </a:xfrm>
          <a:prstGeom prst="rect">
            <a:avLst/>
          </a:prstGeom>
        </p:spPr>
        <p:txBody>
          <a:bodyPr/>
          <a:lstStyle/>
          <a:p>
            <a:endParaRPr lang="en-US"/>
          </a:p>
        </p:txBody>
      </p:sp>
    </p:spTree>
    <p:extLst>
      <p:ext uri="{BB962C8B-B14F-4D97-AF65-F5344CB8AC3E}">
        <p14:creationId xmlns:p14="http://schemas.microsoft.com/office/powerpoint/2010/main" val="2495206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4" name="Picture 7" descr="mockup_0014_iPad_FRONT_bl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3848" y="5600701"/>
            <a:ext cx="6178153" cy="13255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Picture Placeholder 6"/>
          <p:cNvSpPr>
            <a:spLocks noGrp="1"/>
          </p:cNvSpPr>
          <p:nvPr>
            <p:ph type="pic" sz="quarter" idx="10"/>
          </p:nvPr>
        </p:nvSpPr>
        <p:spPr>
          <a:xfrm>
            <a:off x="6443663" y="6713985"/>
            <a:ext cx="5347097" cy="9505504"/>
          </a:xfrm>
          <a:prstGeom prst="rect">
            <a:avLst/>
          </a:prstGeom>
        </p:spPr>
        <p:txBody>
          <a:bodyPr/>
          <a:lstStyle/>
          <a:p>
            <a:endParaRPr lang="en-US"/>
          </a:p>
        </p:txBody>
      </p:sp>
    </p:spTree>
    <p:extLst>
      <p:ext uri="{BB962C8B-B14F-4D97-AF65-F5344CB8AC3E}">
        <p14:creationId xmlns:p14="http://schemas.microsoft.com/office/powerpoint/2010/main" val="35737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6605588" y="5849938"/>
            <a:ext cx="9613106" cy="5688012"/>
          </a:xfrm>
          <a:prstGeom prst="rect">
            <a:avLst/>
          </a:prstGeom>
        </p:spPr>
        <p:txBody>
          <a:bodyPr/>
          <a:lstStyle/>
          <a:p>
            <a:endParaRPr lang="en-US"/>
          </a:p>
        </p:txBody>
      </p:sp>
    </p:spTree>
    <p:extLst>
      <p:ext uri="{BB962C8B-B14F-4D97-AF65-F5344CB8AC3E}">
        <p14:creationId xmlns:p14="http://schemas.microsoft.com/office/powerpoint/2010/main" val="219909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286500" y="5202238"/>
            <a:ext cx="2667000" cy="2921000"/>
          </a:xfrm>
          <a:prstGeom prst="rect">
            <a:avLst/>
          </a:prstGeom>
        </p:spPr>
        <p:txBody>
          <a:bodyPr/>
          <a:lstStyle/>
          <a:p>
            <a:endParaRPr lang="en-US"/>
          </a:p>
        </p:txBody>
      </p:sp>
      <p:sp>
        <p:nvSpPr>
          <p:cNvPr id="9" name="Picture Placeholder 7"/>
          <p:cNvSpPr>
            <a:spLocks noGrp="1"/>
          </p:cNvSpPr>
          <p:nvPr>
            <p:ph type="pic" sz="quarter" idx="11"/>
          </p:nvPr>
        </p:nvSpPr>
        <p:spPr>
          <a:xfrm>
            <a:off x="6286500" y="8664575"/>
            <a:ext cx="2667000" cy="2921000"/>
          </a:xfrm>
          <a:prstGeom prst="rect">
            <a:avLst/>
          </a:prstGeom>
        </p:spPr>
        <p:txBody>
          <a:bodyPr/>
          <a:lstStyle/>
          <a:p>
            <a:endParaRPr lang="en-US"/>
          </a:p>
        </p:txBody>
      </p:sp>
      <p:sp>
        <p:nvSpPr>
          <p:cNvPr id="10" name="Picture Placeholder 7"/>
          <p:cNvSpPr>
            <a:spLocks noGrp="1"/>
          </p:cNvSpPr>
          <p:nvPr>
            <p:ph type="pic" sz="quarter" idx="12"/>
          </p:nvPr>
        </p:nvSpPr>
        <p:spPr>
          <a:xfrm>
            <a:off x="9404869" y="5202238"/>
            <a:ext cx="2667000" cy="2921000"/>
          </a:xfrm>
          <a:prstGeom prst="rect">
            <a:avLst/>
          </a:prstGeom>
        </p:spPr>
        <p:txBody>
          <a:bodyPr/>
          <a:lstStyle/>
          <a:p>
            <a:endParaRPr lang="en-US"/>
          </a:p>
        </p:txBody>
      </p:sp>
      <p:sp>
        <p:nvSpPr>
          <p:cNvPr id="11" name="Picture Placeholder 7"/>
          <p:cNvSpPr>
            <a:spLocks noGrp="1"/>
          </p:cNvSpPr>
          <p:nvPr>
            <p:ph type="pic" sz="quarter" idx="13"/>
          </p:nvPr>
        </p:nvSpPr>
        <p:spPr>
          <a:xfrm>
            <a:off x="9404869" y="8657659"/>
            <a:ext cx="2667000" cy="2921000"/>
          </a:xfrm>
          <a:prstGeom prst="rect">
            <a:avLst/>
          </a:prstGeom>
        </p:spPr>
        <p:txBody>
          <a:bodyPr/>
          <a:lstStyle/>
          <a:p>
            <a:endParaRPr lang="en-US"/>
          </a:p>
        </p:txBody>
      </p:sp>
    </p:spTree>
    <p:extLst>
      <p:ext uri="{BB962C8B-B14F-4D97-AF65-F5344CB8AC3E}">
        <p14:creationId xmlns:p14="http://schemas.microsoft.com/office/powerpoint/2010/main" val="227141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049066" y="4329114"/>
            <a:ext cx="3065859" cy="3844925"/>
          </a:xfrm>
          <a:prstGeom prst="rect">
            <a:avLst/>
          </a:prstGeom>
        </p:spPr>
        <p:txBody>
          <a:bodyPr/>
          <a:lstStyle/>
          <a:p>
            <a:endParaRPr lang="en-US"/>
          </a:p>
        </p:txBody>
      </p:sp>
      <p:sp>
        <p:nvSpPr>
          <p:cNvPr id="9" name="Picture Placeholder 7"/>
          <p:cNvSpPr>
            <a:spLocks noGrp="1"/>
          </p:cNvSpPr>
          <p:nvPr>
            <p:ph type="pic" sz="quarter" idx="11"/>
          </p:nvPr>
        </p:nvSpPr>
        <p:spPr>
          <a:xfrm>
            <a:off x="5683855" y="4329114"/>
            <a:ext cx="3065859" cy="3844925"/>
          </a:xfrm>
          <a:prstGeom prst="rect">
            <a:avLst/>
          </a:prstGeom>
        </p:spPr>
        <p:txBody>
          <a:bodyPr/>
          <a:lstStyle/>
          <a:p>
            <a:endParaRPr lang="en-US"/>
          </a:p>
        </p:txBody>
      </p:sp>
      <p:sp>
        <p:nvSpPr>
          <p:cNvPr id="10" name="Picture Placeholder 7"/>
          <p:cNvSpPr>
            <a:spLocks noGrp="1"/>
          </p:cNvSpPr>
          <p:nvPr>
            <p:ph type="pic" sz="quarter" idx="12"/>
          </p:nvPr>
        </p:nvSpPr>
        <p:spPr>
          <a:xfrm>
            <a:off x="9318644" y="4329113"/>
            <a:ext cx="3065859" cy="3844925"/>
          </a:xfrm>
          <a:prstGeom prst="rect">
            <a:avLst/>
          </a:prstGeom>
        </p:spPr>
        <p:txBody>
          <a:bodyPr/>
          <a:lstStyle/>
          <a:p>
            <a:endParaRPr lang="en-US"/>
          </a:p>
        </p:txBody>
      </p:sp>
      <p:sp>
        <p:nvSpPr>
          <p:cNvPr id="11" name="Picture Placeholder 7"/>
          <p:cNvSpPr>
            <a:spLocks noGrp="1"/>
          </p:cNvSpPr>
          <p:nvPr>
            <p:ph type="pic" sz="quarter" idx="13"/>
          </p:nvPr>
        </p:nvSpPr>
        <p:spPr>
          <a:xfrm>
            <a:off x="13044915" y="4329113"/>
            <a:ext cx="3065859" cy="3844925"/>
          </a:xfrm>
          <a:prstGeom prst="rect">
            <a:avLst/>
          </a:prstGeom>
        </p:spPr>
        <p:txBody>
          <a:bodyPr/>
          <a:lstStyle/>
          <a:p>
            <a:endParaRPr lang="en-US"/>
          </a:p>
        </p:txBody>
      </p:sp>
    </p:spTree>
    <p:extLst>
      <p:ext uri="{BB962C8B-B14F-4D97-AF65-F5344CB8AC3E}">
        <p14:creationId xmlns:p14="http://schemas.microsoft.com/office/powerpoint/2010/main" val="1595352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035969" y="6837364"/>
            <a:ext cx="2884885" cy="2981325"/>
          </a:xfrm>
          <a:prstGeom prst="rect">
            <a:avLst/>
          </a:prstGeom>
        </p:spPr>
        <p:txBody>
          <a:bodyPr/>
          <a:lstStyle/>
          <a:p>
            <a:endParaRPr lang="en-US"/>
          </a:p>
        </p:txBody>
      </p:sp>
    </p:spTree>
    <p:extLst>
      <p:ext uri="{BB962C8B-B14F-4D97-AF65-F5344CB8AC3E}">
        <p14:creationId xmlns:p14="http://schemas.microsoft.com/office/powerpoint/2010/main" val="3898945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987779" y="4356100"/>
            <a:ext cx="9163050" cy="5067300"/>
          </a:xfrm>
          <a:prstGeom prst="rect">
            <a:avLst/>
          </a:prstGeom>
        </p:spPr>
        <p:txBody>
          <a:bodyPr/>
          <a:lstStyle/>
          <a:p>
            <a:endParaRPr lang="en-US"/>
          </a:p>
        </p:txBody>
      </p:sp>
    </p:spTree>
    <p:extLst>
      <p:ext uri="{BB962C8B-B14F-4D97-AF65-F5344CB8AC3E}">
        <p14:creationId xmlns:p14="http://schemas.microsoft.com/office/powerpoint/2010/main" val="3597545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2038350" y="4838700"/>
            <a:ext cx="1415654" cy="1905000"/>
          </a:xfrm>
          <a:prstGeom prst="rect">
            <a:avLst/>
          </a:prstGeom>
        </p:spPr>
        <p:txBody>
          <a:bodyPr/>
          <a:lstStyle/>
          <a:p>
            <a:endParaRPr lang="en-US"/>
          </a:p>
        </p:txBody>
      </p:sp>
      <p:sp>
        <p:nvSpPr>
          <p:cNvPr id="17" name="Picture Placeholder 15"/>
          <p:cNvSpPr>
            <a:spLocks noGrp="1"/>
          </p:cNvSpPr>
          <p:nvPr>
            <p:ph type="pic" sz="quarter" idx="11"/>
          </p:nvPr>
        </p:nvSpPr>
        <p:spPr>
          <a:xfrm>
            <a:off x="3499246" y="4854575"/>
            <a:ext cx="3246835" cy="3732213"/>
          </a:xfrm>
          <a:prstGeom prst="rect">
            <a:avLst/>
          </a:prstGeom>
        </p:spPr>
        <p:txBody>
          <a:bodyPr/>
          <a:lstStyle/>
          <a:p>
            <a:endParaRPr lang="en-US"/>
          </a:p>
        </p:txBody>
      </p:sp>
      <p:sp>
        <p:nvSpPr>
          <p:cNvPr id="18" name="Picture Placeholder 15"/>
          <p:cNvSpPr>
            <a:spLocks noGrp="1"/>
          </p:cNvSpPr>
          <p:nvPr>
            <p:ph type="pic" sz="quarter" idx="12"/>
          </p:nvPr>
        </p:nvSpPr>
        <p:spPr>
          <a:xfrm>
            <a:off x="6757988" y="4856433"/>
            <a:ext cx="1403747" cy="1904731"/>
          </a:xfrm>
          <a:prstGeom prst="rect">
            <a:avLst/>
          </a:prstGeom>
        </p:spPr>
        <p:txBody>
          <a:bodyPr/>
          <a:lstStyle/>
          <a:p>
            <a:endParaRPr lang="en-US"/>
          </a:p>
        </p:txBody>
      </p:sp>
      <p:sp>
        <p:nvSpPr>
          <p:cNvPr id="19" name="Picture Placeholder 15"/>
          <p:cNvSpPr>
            <a:spLocks noGrp="1"/>
          </p:cNvSpPr>
          <p:nvPr>
            <p:ph type="pic" sz="quarter" idx="13"/>
          </p:nvPr>
        </p:nvSpPr>
        <p:spPr>
          <a:xfrm>
            <a:off x="8178403" y="4856433"/>
            <a:ext cx="3263504" cy="3730355"/>
          </a:xfrm>
          <a:prstGeom prst="rect">
            <a:avLst/>
          </a:prstGeom>
        </p:spPr>
        <p:txBody>
          <a:bodyPr/>
          <a:lstStyle/>
          <a:p>
            <a:endParaRPr lang="en-US"/>
          </a:p>
        </p:txBody>
      </p:sp>
      <p:sp>
        <p:nvSpPr>
          <p:cNvPr id="20" name="Picture Placeholder 15"/>
          <p:cNvSpPr>
            <a:spLocks noGrp="1"/>
          </p:cNvSpPr>
          <p:nvPr>
            <p:ph type="pic" sz="quarter" idx="14"/>
          </p:nvPr>
        </p:nvSpPr>
        <p:spPr>
          <a:xfrm>
            <a:off x="11478816" y="4881262"/>
            <a:ext cx="1418035" cy="1904731"/>
          </a:xfrm>
          <a:prstGeom prst="rect">
            <a:avLst/>
          </a:prstGeom>
        </p:spPr>
        <p:txBody>
          <a:bodyPr/>
          <a:lstStyle/>
          <a:p>
            <a:endParaRPr lang="en-US"/>
          </a:p>
        </p:txBody>
      </p:sp>
      <p:sp>
        <p:nvSpPr>
          <p:cNvPr id="21" name="Picture Placeholder 15"/>
          <p:cNvSpPr>
            <a:spLocks noGrp="1"/>
          </p:cNvSpPr>
          <p:nvPr>
            <p:ph type="pic" sz="quarter" idx="15"/>
          </p:nvPr>
        </p:nvSpPr>
        <p:spPr>
          <a:xfrm>
            <a:off x="12910541" y="4841776"/>
            <a:ext cx="3233144" cy="3762474"/>
          </a:xfrm>
          <a:prstGeom prst="rect">
            <a:avLst/>
          </a:prstGeom>
        </p:spPr>
        <p:txBody>
          <a:bodyPr/>
          <a:lstStyle/>
          <a:p>
            <a:endParaRPr lang="en-US"/>
          </a:p>
        </p:txBody>
      </p:sp>
      <p:sp>
        <p:nvSpPr>
          <p:cNvPr id="22" name="Picture Placeholder 15"/>
          <p:cNvSpPr>
            <a:spLocks noGrp="1"/>
          </p:cNvSpPr>
          <p:nvPr>
            <p:ph type="pic" sz="quarter" idx="16"/>
          </p:nvPr>
        </p:nvSpPr>
        <p:spPr>
          <a:xfrm>
            <a:off x="1955977" y="8645426"/>
            <a:ext cx="3324159" cy="3762474"/>
          </a:xfrm>
          <a:prstGeom prst="rect">
            <a:avLst/>
          </a:prstGeom>
        </p:spPr>
        <p:txBody>
          <a:bodyPr/>
          <a:lstStyle/>
          <a:p>
            <a:endParaRPr lang="en-US"/>
          </a:p>
        </p:txBody>
      </p:sp>
      <p:sp>
        <p:nvSpPr>
          <p:cNvPr id="23" name="Picture Placeholder 15"/>
          <p:cNvSpPr>
            <a:spLocks noGrp="1"/>
          </p:cNvSpPr>
          <p:nvPr>
            <p:ph type="pic" sz="quarter" idx="17"/>
          </p:nvPr>
        </p:nvSpPr>
        <p:spPr>
          <a:xfrm>
            <a:off x="5314434" y="10502900"/>
            <a:ext cx="1412598" cy="1905001"/>
          </a:xfrm>
          <a:prstGeom prst="rect">
            <a:avLst/>
          </a:prstGeom>
        </p:spPr>
        <p:txBody>
          <a:bodyPr/>
          <a:lstStyle/>
          <a:p>
            <a:endParaRPr lang="en-US"/>
          </a:p>
        </p:txBody>
      </p:sp>
      <p:sp>
        <p:nvSpPr>
          <p:cNvPr id="24" name="Picture Placeholder 15"/>
          <p:cNvSpPr>
            <a:spLocks noGrp="1"/>
          </p:cNvSpPr>
          <p:nvPr>
            <p:ph type="pic" sz="quarter" idx="18"/>
          </p:nvPr>
        </p:nvSpPr>
        <p:spPr>
          <a:xfrm>
            <a:off x="6729835" y="8618638"/>
            <a:ext cx="3289274" cy="3717825"/>
          </a:xfrm>
          <a:prstGeom prst="rect">
            <a:avLst/>
          </a:prstGeom>
        </p:spPr>
        <p:txBody>
          <a:bodyPr/>
          <a:lstStyle/>
          <a:p>
            <a:endParaRPr lang="en-US"/>
          </a:p>
        </p:txBody>
      </p:sp>
      <p:sp>
        <p:nvSpPr>
          <p:cNvPr id="25" name="Picture Placeholder 15"/>
          <p:cNvSpPr>
            <a:spLocks noGrp="1"/>
          </p:cNvSpPr>
          <p:nvPr>
            <p:ph type="pic" sz="quarter" idx="19"/>
          </p:nvPr>
        </p:nvSpPr>
        <p:spPr>
          <a:xfrm>
            <a:off x="10053638" y="10466810"/>
            <a:ext cx="1378322" cy="1935806"/>
          </a:xfrm>
          <a:prstGeom prst="rect">
            <a:avLst/>
          </a:prstGeom>
        </p:spPr>
        <p:txBody>
          <a:bodyPr/>
          <a:lstStyle/>
          <a:p>
            <a:endParaRPr lang="en-US"/>
          </a:p>
        </p:txBody>
      </p:sp>
      <p:sp>
        <p:nvSpPr>
          <p:cNvPr id="26" name="Picture Placeholder 15"/>
          <p:cNvSpPr>
            <a:spLocks noGrp="1"/>
          </p:cNvSpPr>
          <p:nvPr>
            <p:ph type="pic" sz="quarter" idx="20"/>
          </p:nvPr>
        </p:nvSpPr>
        <p:spPr>
          <a:xfrm>
            <a:off x="11466258" y="8645427"/>
            <a:ext cx="3224578" cy="3721297"/>
          </a:xfrm>
          <a:prstGeom prst="rect">
            <a:avLst/>
          </a:prstGeom>
        </p:spPr>
        <p:txBody>
          <a:bodyPr/>
          <a:lstStyle/>
          <a:p>
            <a:endParaRPr lang="en-US"/>
          </a:p>
        </p:txBody>
      </p:sp>
      <p:sp>
        <p:nvSpPr>
          <p:cNvPr id="27" name="Picture Placeholder 15"/>
          <p:cNvSpPr>
            <a:spLocks noGrp="1"/>
          </p:cNvSpPr>
          <p:nvPr>
            <p:ph type="pic" sz="quarter" idx="21"/>
          </p:nvPr>
        </p:nvSpPr>
        <p:spPr>
          <a:xfrm>
            <a:off x="14706618" y="10477550"/>
            <a:ext cx="1412851" cy="1930351"/>
          </a:xfrm>
          <a:prstGeom prst="rect">
            <a:avLst/>
          </a:prstGeom>
        </p:spPr>
        <p:txBody>
          <a:bodyPr/>
          <a:lstStyle/>
          <a:p>
            <a:endParaRPr lang="en-US"/>
          </a:p>
        </p:txBody>
      </p:sp>
    </p:spTree>
    <p:extLst>
      <p:ext uri="{BB962C8B-B14F-4D97-AF65-F5344CB8AC3E}">
        <p14:creationId xmlns:p14="http://schemas.microsoft.com/office/powerpoint/2010/main" val="57065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Freeform: Shape 7"/>
          <p:cNvSpPr>
            <a:spLocks noGrp="1"/>
          </p:cNvSpPr>
          <p:nvPr>
            <p:ph type="pic" sz="quarter" idx="10"/>
          </p:nvPr>
        </p:nvSpPr>
        <p:spPr>
          <a:xfrm>
            <a:off x="2020646" y="5331044"/>
            <a:ext cx="4531066" cy="4755110"/>
          </a:xfrm>
          <a:custGeom>
            <a:avLst/>
            <a:gdLst>
              <a:gd name="connsiteX0" fmla="*/ 0 w 6041421"/>
              <a:gd name="connsiteY0" fmla="*/ 0 h 4755110"/>
              <a:gd name="connsiteX1" fmla="*/ 6041421 w 6041421"/>
              <a:gd name="connsiteY1" fmla="*/ 0 h 4755110"/>
              <a:gd name="connsiteX2" fmla="*/ 6041421 w 6041421"/>
              <a:gd name="connsiteY2" fmla="*/ 4465841 h 4755110"/>
              <a:gd name="connsiteX3" fmla="*/ 3235796 w 6041421"/>
              <a:gd name="connsiteY3" fmla="*/ 4465841 h 4755110"/>
              <a:gd name="connsiteX4" fmla="*/ 2928691 w 6041421"/>
              <a:gd name="connsiteY4" fmla="*/ 4755110 h 4755110"/>
              <a:gd name="connsiteX5" fmla="*/ 2621865 w 6041421"/>
              <a:gd name="connsiteY5" fmla="*/ 4465841 h 4755110"/>
              <a:gd name="connsiteX6" fmla="*/ 0 w 6041421"/>
              <a:gd name="connsiteY6" fmla="*/ 4465841 h 475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421" h="4755110">
                <a:moveTo>
                  <a:pt x="0" y="0"/>
                </a:moveTo>
                <a:lnTo>
                  <a:pt x="6041421" y="0"/>
                </a:lnTo>
                <a:lnTo>
                  <a:pt x="6041421" y="4465841"/>
                </a:lnTo>
                <a:lnTo>
                  <a:pt x="3235796" y="4465841"/>
                </a:lnTo>
                <a:lnTo>
                  <a:pt x="2928691" y="4755110"/>
                </a:lnTo>
                <a:lnTo>
                  <a:pt x="2621865" y="4465841"/>
                </a:lnTo>
                <a:lnTo>
                  <a:pt x="0" y="4465841"/>
                </a:lnTo>
                <a:close/>
              </a:path>
            </a:pathLst>
          </a:custGeom>
        </p:spPr>
        <p:txBody>
          <a:bodyPr wrap="square">
            <a:noAutofit/>
          </a:bodyPr>
          <a:lstStyle/>
          <a:p>
            <a:endParaRPr lang="en-US"/>
          </a:p>
        </p:txBody>
      </p:sp>
      <p:sp>
        <p:nvSpPr>
          <p:cNvPr id="12" name="Freeform: Shape 11"/>
          <p:cNvSpPr>
            <a:spLocks noGrp="1"/>
          </p:cNvSpPr>
          <p:nvPr>
            <p:ph type="pic" sz="quarter" idx="11"/>
          </p:nvPr>
        </p:nvSpPr>
        <p:spPr>
          <a:xfrm>
            <a:off x="6875748" y="5345832"/>
            <a:ext cx="4531066" cy="4755110"/>
          </a:xfrm>
          <a:custGeom>
            <a:avLst/>
            <a:gdLst>
              <a:gd name="connsiteX0" fmla="*/ 0 w 6041421"/>
              <a:gd name="connsiteY0" fmla="*/ 0 h 4755110"/>
              <a:gd name="connsiteX1" fmla="*/ 6041421 w 6041421"/>
              <a:gd name="connsiteY1" fmla="*/ 0 h 4755110"/>
              <a:gd name="connsiteX2" fmla="*/ 6041421 w 6041421"/>
              <a:gd name="connsiteY2" fmla="*/ 4465841 h 4755110"/>
              <a:gd name="connsiteX3" fmla="*/ 3235796 w 6041421"/>
              <a:gd name="connsiteY3" fmla="*/ 4465841 h 4755110"/>
              <a:gd name="connsiteX4" fmla="*/ 2928691 w 6041421"/>
              <a:gd name="connsiteY4" fmla="*/ 4755110 h 4755110"/>
              <a:gd name="connsiteX5" fmla="*/ 2621865 w 6041421"/>
              <a:gd name="connsiteY5" fmla="*/ 4465841 h 4755110"/>
              <a:gd name="connsiteX6" fmla="*/ 0 w 6041421"/>
              <a:gd name="connsiteY6" fmla="*/ 4465841 h 475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421" h="4755110">
                <a:moveTo>
                  <a:pt x="0" y="0"/>
                </a:moveTo>
                <a:lnTo>
                  <a:pt x="6041421" y="0"/>
                </a:lnTo>
                <a:lnTo>
                  <a:pt x="6041421" y="4465841"/>
                </a:lnTo>
                <a:lnTo>
                  <a:pt x="3235796" y="4465841"/>
                </a:lnTo>
                <a:lnTo>
                  <a:pt x="2928691" y="4755110"/>
                </a:lnTo>
                <a:lnTo>
                  <a:pt x="2621865" y="4465841"/>
                </a:lnTo>
                <a:lnTo>
                  <a:pt x="0" y="4465841"/>
                </a:lnTo>
                <a:close/>
              </a:path>
            </a:pathLst>
          </a:custGeom>
        </p:spPr>
        <p:txBody>
          <a:bodyPr wrap="square">
            <a:noAutofit/>
          </a:bodyPr>
          <a:lstStyle/>
          <a:p>
            <a:endParaRPr lang="en-US"/>
          </a:p>
        </p:txBody>
      </p:sp>
      <p:sp>
        <p:nvSpPr>
          <p:cNvPr id="13" name="Freeform: Shape 12"/>
          <p:cNvSpPr>
            <a:spLocks noGrp="1"/>
          </p:cNvSpPr>
          <p:nvPr>
            <p:ph type="pic" sz="quarter" idx="12"/>
          </p:nvPr>
        </p:nvSpPr>
        <p:spPr>
          <a:xfrm>
            <a:off x="11682282" y="5345832"/>
            <a:ext cx="4531066" cy="4755110"/>
          </a:xfrm>
          <a:custGeom>
            <a:avLst/>
            <a:gdLst>
              <a:gd name="connsiteX0" fmla="*/ 0 w 6041421"/>
              <a:gd name="connsiteY0" fmla="*/ 0 h 4755110"/>
              <a:gd name="connsiteX1" fmla="*/ 6041421 w 6041421"/>
              <a:gd name="connsiteY1" fmla="*/ 0 h 4755110"/>
              <a:gd name="connsiteX2" fmla="*/ 6041421 w 6041421"/>
              <a:gd name="connsiteY2" fmla="*/ 4465841 h 4755110"/>
              <a:gd name="connsiteX3" fmla="*/ 3235796 w 6041421"/>
              <a:gd name="connsiteY3" fmla="*/ 4465841 h 4755110"/>
              <a:gd name="connsiteX4" fmla="*/ 2928691 w 6041421"/>
              <a:gd name="connsiteY4" fmla="*/ 4755110 h 4755110"/>
              <a:gd name="connsiteX5" fmla="*/ 2621865 w 6041421"/>
              <a:gd name="connsiteY5" fmla="*/ 4465841 h 4755110"/>
              <a:gd name="connsiteX6" fmla="*/ 0 w 6041421"/>
              <a:gd name="connsiteY6" fmla="*/ 4465841 h 475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421" h="4755110">
                <a:moveTo>
                  <a:pt x="0" y="0"/>
                </a:moveTo>
                <a:lnTo>
                  <a:pt x="6041421" y="0"/>
                </a:lnTo>
                <a:lnTo>
                  <a:pt x="6041421" y="4465841"/>
                </a:lnTo>
                <a:lnTo>
                  <a:pt x="3235796" y="4465841"/>
                </a:lnTo>
                <a:lnTo>
                  <a:pt x="2928691" y="4755110"/>
                </a:lnTo>
                <a:lnTo>
                  <a:pt x="2621865" y="4465841"/>
                </a:lnTo>
                <a:lnTo>
                  <a:pt x="0" y="4465841"/>
                </a:lnTo>
                <a:close/>
              </a:path>
            </a:pathLst>
          </a:custGeom>
        </p:spPr>
        <p:txBody>
          <a:bodyPr wrap="square">
            <a:noAutofit/>
          </a:bodyPr>
          <a:lstStyle/>
          <a:p>
            <a:endParaRPr lang="en-US"/>
          </a:p>
        </p:txBody>
      </p:sp>
    </p:spTree>
    <p:extLst>
      <p:ext uri="{BB962C8B-B14F-4D97-AF65-F5344CB8AC3E}">
        <p14:creationId xmlns:p14="http://schemas.microsoft.com/office/powerpoint/2010/main" val="388271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122885" y="4913314"/>
            <a:ext cx="14257734" cy="7902575"/>
          </a:xfrm>
          <a:prstGeom prst="rect">
            <a:avLst/>
          </a:prstGeom>
        </p:spPr>
        <p:txBody>
          <a:bodyPr/>
          <a:lstStyle/>
          <a:p>
            <a:endParaRPr lang="en-US"/>
          </a:p>
        </p:txBody>
      </p:sp>
    </p:spTree>
    <p:extLst>
      <p:ext uri="{BB962C8B-B14F-4D97-AF65-F5344CB8AC3E}">
        <p14:creationId xmlns:p14="http://schemas.microsoft.com/office/powerpoint/2010/main" val="31073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lvl1pPr algn="ctr" defTabSz="619125" rtl="0" eaLnBrk="0" fontAlgn="base" hangingPunct="0">
        <a:spcBef>
          <a:spcPct val="0"/>
        </a:spcBef>
        <a:spcAft>
          <a:spcPct val="0"/>
        </a:spcAft>
        <a:defRPr sz="8850">
          <a:solidFill>
            <a:srgbClr val="000000"/>
          </a:solidFill>
          <a:latin typeface="+mj-lt"/>
          <a:ea typeface="+mj-ea"/>
          <a:cs typeface="+mj-cs"/>
          <a:sym typeface="Gill Sans" charset="0"/>
        </a:defRPr>
      </a:lvl1pPr>
      <a:lvl2pPr algn="ctr" defTabSz="619125" rtl="0" eaLnBrk="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2pPr>
      <a:lvl3pPr algn="ctr" defTabSz="619125" rtl="0" eaLnBrk="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3pPr>
      <a:lvl4pPr algn="ctr" defTabSz="619125" rtl="0" eaLnBrk="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4pPr>
      <a:lvl5pPr algn="ctr" defTabSz="619125" rtl="0" eaLnBrk="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5pPr>
      <a:lvl6pPr marL="342900" algn="ctr" defTabSz="619125" rtl="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6pPr>
      <a:lvl7pPr marL="685800" algn="ctr" defTabSz="619125" rtl="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7pPr>
      <a:lvl8pPr marL="1028700" algn="ctr" defTabSz="619125" rtl="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8pPr>
      <a:lvl9pPr marL="1371600" algn="ctr" defTabSz="619125" rtl="0" fontAlgn="base" hangingPunct="0">
        <a:spcBef>
          <a:spcPct val="0"/>
        </a:spcBef>
        <a:spcAft>
          <a:spcPct val="0"/>
        </a:spcAft>
        <a:defRPr sz="8850">
          <a:solidFill>
            <a:srgbClr val="000000"/>
          </a:solidFill>
          <a:latin typeface="Gill Sans" charset="0"/>
          <a:ea typeface="ＭＳ Ｐゴシック" charset="0"/>
          <a:cs typeface="Gill Sans" charset="0"/>
          <a:sym typeface="Gill Sans" charset="0"/>
        </a:defRPr>
      </a:lvl9pPr>
    </p:titleStyle>
    <p:bodyStyle>
      <a:lvl1pPr marL="257175" indent="-257175" algn="ctr" defTabSz="619125" rtl="0" eaLnBrk="0" fontAlgn="base" hangingPunct="0">
        <a:spcBef>
          <a:spcPct val="0"/>
        </a:spcBef>
        <a:spcAft>
          <a:spcPct val="0"/>
        </a:spcAft>
        <a:defRPr sz="3450">
          <a:solidFill>
            <a:srgbClr val="000000"/>
          </a:solidFill>
          <a:latin typeface="+mn-lt"/>
          <a:ea typeface="+mn-ea"/>
          <a:cs typeface="+mn-cs"/>
          <a:sym typeface="Gill Sans" charset="0"/>
        </a:defRPr>
      </a:lvl1pPr>
      <a:lvl2pPr marL="557213" indent="-214313" algn="ctr" defTabSz="619125" rtl="0" eaLnBrk="0" fontAlgn="base" hangingPunct="0">
        <a:spcBef>
          <a:spcPct val="0"/>
        </a:spcBef>
        <a:spcAft>
          <a:spcPct val="0"/>
        </a:spcAft>
        <a:defRPr sz="3450">
          <a:solidFill>
            <a:srgbClr val="000000"/>
          </a:solidFill>
          <a:latin typeface="+mn-lt"/>
          <a:ea typeface="Gill Sans" charset="0"/>
          <a:cs typeface="+mn-cs"/>
          <a:sym typeface="Gill Sans" charset="0"/>
        </a:defRPr>
      </a:lvl2pPr>
      <a:lvl3pPr marL="857250" indent="-171450" algn="ctr" defTabSz="619125" rtl="0" eaLnBrk="0" fontAlgn="base" hangingPunct="0">
        <a:spcBef>
          <a:spcPct val="0"/>
        </a:spcBef>
        <a:spcAft>
          <a:spcPct val="0"/>
        </a:spcAft>
        <a:defRPr sz="3450">
          <a:solidFill>
            <a:srgbClr val="000000"/>
          </a:solidFill>
          <a:latin typeface="+mn-lt"/>
          <a:ea typeface="Gill Sans" charset="0"/>
          <a:cs typeface="+mn-cs"/>
          <a:sym typeface="Gill Sans" charset="0"/>
        </a:defRPr>
      </a:lvl3pPr>
      <a:lvl4pPr marL="1200150" indent="-171450" algn="ctr" defTabSz="619125" rtl="0" eaLnBrk="0" fontAlgn="base" hangingPunct="0">
        <a:spcBef>
          <a:spcPct val="0"/>
        </a:spcBef>
        <a:spcAft>
          <a:spcPct val="0"/>
        </a:spcAft>
        <a:defRPr sz="3450">
          <a:solidFill>
            <a:srgbClr val="000000"/>
          </a:solidFill>
          <a:latin typeface="+mn-lt"/>
          <a:ea typeface="Gill Sans" charset="0"/>
          <a:cs typeface="+mn-cs"/>
          <a:sym typeface="Gill Sans" charset="0"/>
        </a:defRPr>
      </a:lvl4pPr>
      <a:lvl5pPr marL="1543050" indent="-171450" algn="ctr" defTabSz="619125" rtl="0" eaLnBrk="0" fontAlgn="base" hangingPunct="0">
        <a:spcBef>
          <a:spcPct val="0"/>
        </a:spcBef>
        <a:spcAft>
          <a:spcPct val="0"/>
        </a:spcAft>
        <a:defRPr sz="3450">
          <a:solidFill>
            <a:srgbClr val="000000"/>
          </a:solidFill>
          <a:latin typeface="+mn-lt"/>
          <a:ea typeface="Gill Sans" charset="0"/>
          <a:cs typeface="+mn-cs"/>
          <a:sym typeface="Gill Sans" charset="0"/>
        </a:defRPr>
      </a:lvl5pPr>
      <a:lvl6pPr marL="342900" algn="ctr" defTabSz="619125" rtl="0" fontAlgn="base" hangingPunct="0">
        <a:spcBef>
          <a:spcPct val="0"/>
        </a:spcBef>
        <a:spcAft>
          <a:spcPct val="0"/>
        </a:spcAft>
        <a:defRPr sz="3450">
          <a:solidFill>
            <a:srgbClr val="000000"/>
          </a:solidFill>
          <a:latin typeface="+mn-lt"/>
          <a:ea typeface="Gill Sans" charset="0"/>
          <a:cs typeface="+mn-cs"/>
          <a:sym typeface="Gill Sans" charset="0"/>
        </a:defRPr>
      </a:lvl6pPr>
      <a:lvl7pPr marL="685800" algn="ctr" defTabSz="619125" rtl="0" fontAlgn="base" hangingPunct="0">
        <a:spcBef>
          <a:spcPct val="0"/>
        </a:spcBef>
        <a:spcAft>
          <a:spcPct val="0"/>
        </a:spcAft>
        <a:defRPr sz="3450">
          <a:solidFill>
            <a:srgbClr val="000000"/>
          </a:solidFill>
          <a:latin typeface="+mn-lt"/>
          <a:ea typeface="Gill Sans" charset="0"/>
          <a:cs typeface="+mn-cs"/>
          <a:sym typeface="Gill Sans" charset="0"/>
        </a:defRPr>
      </a:lvl7pPr>
      <a:lvl8pPr marL="1028700" algn="ctr" defTabSz="619125" rtl="0" fontAlgn="base" hangingPunct="0">
        <a:spcBef>
          <a:spcPct val="0"/>
        </a:spcBef>
        <a:spcAft>
          <a:spcPct val="0"/>
        </a:spcAft>
        <a:defRPr sz="3450">
          <a:solidFill>
            <a:srgbClr val="000000"/>
          </a:solidFill>
          <a:latin typeface="+mn-lt"/>
          <a:ea typeface="Gill Sans" charset="0"/>
          <a:cs typeface="+mn-cs"/>
          <a:sym typeface="Gill Sans" charset="0"/>
        </a:defRPr>
      </a:lvl8pPr>
      <a:lvl9pPr marL="1371600" algn="ctr" defTabSz="619125" rtl="0" fontAlgn="base" hangingPunct="0">
        <a:spcBef>
          <a:spcPct val="0"/>
        </a:spcBef>
        <a:spcAft>
          <a:spcPct val="0"/>
        </a:spcAft>
        <a:defRPr sz="3450">
          <a:solidFill>
            <a:srgbClr val="000000"/>
          </a:solidFill>
          <a:latin typeface="+mn-lt"/>
          <a:ea typeface="Gill Sans" charset="0"/>
          <a:cs typeface="+mn-cs"/>
          <a:sym typeface="Gill Sans" charset="0"/>
        </a:defRPr>
      </a:lvl9pPr>
    </p:bodyStyle>
    <p:otherStyle>
      <a:defPPr>
        <a:defRPr lang="es-E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24"/>
            <a:ext cx="18288000" cy="13786852"/>
          </a:xfrm>
          <a:prstGeom prst="rect">
            <a:avLst/>
          </a:prstGeom>
        </p:spPr>
      </p:pic>
      <p:sp>
        <p:nvSpPr>
          <p:cNvPr id="2" name="Rectángulo 1"/>
          <p:cNvSpPr/>
          <p:nvPr/>
        </p:nvSpPr>
        <p:spPr bwMode="auto">
          <a:xfrm>
            <a:off x="0" y="-20910"/>
            <a:ext cx="18301221" cy="13786852"/>
          </a:xfrm>
          <a:prstGeom prst="rect">
            <a:avLst/>
          </a:prstGeom>
          <a:solidFill>
            <a:schemeClr val="tx1">
              <a:alpha val="68000"/>
            </a:schemeClr>
          </a:solidFill>
          <a:ln w="25400" cap="flat" cmpd="sng" algn="ctr">
            <a:solidFill>
              <a:srgbClr val="000000"/>
            </a:solidFill>
            <a:prstDash val="solid"/>
            <a:miter lim="0"/>
            <a:headEnd type="none" w="med" len="med"/>
            <a:tailEnd type="none" w="med" len="med"/>
          </a:ln>
          <a:effectLst>
            <a:outerShdw blurRad="38100" dist="25400" dir="5400000" algn="ctr" rotWithShape="0">
              <a:schemeClr val="tx1">
                <a:alpha val="50000"/>
              </a:schemeClr>
            </a:outerShdw>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257175" defTabSz="619125"/>
            <a:endParaRPr lang="es-CL" sz="6000">
              <a:cs typeface="League Gothic" charset="0"/>
            </a:endParaRPr>
          </a:p>
        </p:txBody>
      </p:sp>
      <p:sp>
        <p:nvSpPr>
          <p:cNvPr id="57" name="AutoShape 9"/>
          <p:cNvSpPr>
            <a:spLocks/>
          </p:cNvSpPr>
          <p:nvPr/>
        </p:nvSpPr>
        <p:spPr bwMode="auto">
          <a:xfrm>
            <a:off x="395028" y="5236261"/>
            <a:ext cx="16962182" cy="2361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nSpc>
                <a:spcPct val="100000"/>
              </a:lnSpc>
              <a:defRPr/>
            </a:pPr>
            <a:r>
              <a:rPr lang="es-ES" sz="7500" dirty="0" smtClean="0">
                <a:solidFill>
                  <a:schemeClr val="bg1"/>
                </a:solidFill>
                <a:cs typeface="Lato" charset="0"/>
              </a:rPr>
              <a:t>Presentación.</a:t>
            </a:r>
          </a:p>
          <a:p>
            <a:pPr>
              <a:lnSpc>
                <a:spcPct val="100000"/>
              </a:lnSpc>
              <a:defRPr/>
            </a:pPr>
            <a:r>
              <a:rPr lang="es-ES" sz="7500" dirty="0" smtClean="0">
                <a:solidFill>
                  <a:schemeClr val="bg1"/>
                </a:solidFill>
                <a:latin typeface="Lato Light"/>
                <a:cs typeface="Lato Light"/>
              </a:rPr>
              <a:t>Grupo Politics.</a:t>
            </a:r>
            <a:endParaRPr lang="es-ES" sz="7500" dirty="0">
              <a:solidFill>
                <a:schemeClr val="bg1"/>
              </a:solidFill>
              <a:latin typeface="Lato Light"/>
              <a:cs typeface="Lato Light"/>
            </a:endParaRPr>
          </a:p>
        </p:txBody>
      </p:sp>
      <p:sp>
        <p:nvSpPr>
          <p:cNvPr id="58" name="Line 11"/>
          <p:cNvSpPr>
            <a:spLocks noChangeShapeType="1"/>
          </p:cNvSpPr>
          <p:nvPr/>
        </p:nvSpPr>
        <p:spPr bwMode="auto">
          <a:xfrm flipV="1">
            <a:off x="1799184" y="7618975"/>
            <a:ext cx="14509612" cy="0"/>
          </a:xfrm>
          <a:prstGeom prst="line">
            <a:avLst/>
          </a:prstGeom>
          <a:noFill/>
          <a:ln w="25400" cap="flat" cmpd="sng">
            <a:solidFill>
              <a:srgbClr val="9A9A9A"/>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gn="l" defTabSz="342900">
              <a:lnSpc>
                <a:spcPct val="100000"/>
              </a:lnSpc>
              <a:defRPr/>
            </a:pPr>
            <a:endParaRPr lang="es-ES" sz="900" b="0">
              <a:solidFill>
                <a:srgbClr val="000000"/>
              </a:solidFill>
              <a:latin typeface="Helvetica" charset="0"/>
              <a:cs typeface="Helvetica" charset="0"/>
              <a:sym typeface="Helvetica" charset="0"/>
            </a:endParaRPr>
          </a:p>
        </p:txBody>
      </p:sp>
      <p:sp>
        <p:nvSpPr>
          <p:cNvPr id="9" name="AutoShape 12"/>
          <p:cNvSpPr>
            <a:spLocks/>
          </p:cNvSpPr>
          <p:nvPr/>
        </p:nvSpPr>
        <p:spPr bwMode="auto">
          <a:xfrm>
            <a:off x="647056" y="7794103"/>
            <a:ext cx="16710153" cy="1310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1pPr>
            <a:lvl2pPr marL="742950" indent="-28575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2pPr>
            <a:lvl3pPr marL="11430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3pPr>
            <a:lvl4pPr marL="16002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4pPr>
            <a:lvl5pPr marL="20574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9pPr>
          </a:lstStyle>
          <a:p>
            <a:pPr eaLnBrk="1">
              <a:lnSpc>
                <a:spcPct val="120000"/>
              </a:lnSpc>
              <a:spcBef>
                <a:spcPts val="2250"/>
              </a:spcBef>
            </a:pPr>
            <a:r>
              <a:rPr lang="es-ES" altLang="en-US" sz="3600" b="0" dirty="0" smtClean="0">
                <a:solidFill>
                  <a:srgbClr val="838383"/>
                </a:solidFill>
              </a:rPr>
              <a:t>¿Es Santiago representativo de las tendencias políticas de todo el territorio nacional?</a:t>
            </a:r>
            <a:endParaRPr lang="es-ES" altLang="en-US" sz="4000" dirty="0"/>
          </a:p>
        </p:txBody>
      </p:sp>
      <p:sp>
        <p:nvSpPr>
          <p:cNvPr id="16" name="AutoShape 19"/>
          <p:cNvSpPr>
            <a:spLocks/>
          </p:cNvSpPr>
          <p:nvPr/>
        </p:nvSpPr>
        <p:spPr bwMode="auto">
          <a:xfrm>
            <a:off x="8135888" y="3473624"/>
            <a:ext cx="1871787" cy="156580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FD7A08"/>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4" y="1353073"/>
            <a:ext cx="6695715"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Prueba de Homogeneidad: Chi-cuadrado</a:t>
            </a:r>
            <a:r>
              <a:rPr lang="es-ES" sz="2800" b="1" i="1" dirty="0" smtClean="0">
                <a:solidFill>
                  <a:srgbClr val="838383"/>
                </a:solidFill>
                <a:latin typeface="Lato" charset="0"/>
                <a:cs typeface="Lato" charset="0"/>
                <a:sym typeface="Lato" charset="0"/>
              </a:rPr>
              <a:t>.</a:t>
            </a:r>
            <a:endParaRPr lang="es-ES" sz="2800" b="1"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5"/>
          <p:cNvSpPr>
            <a:spLocks/>
          </p:cNvSpPr>
          <p:nvPr/>
        </p:nvSpPr>
        <p:spPr bwMode="auto">
          <a:xfrm>
            <a:off x="647056" y="3724381"/>
            <a:ext cx="16356185" cy="2252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Esta prueba tiene como finalidad conocer si la distribución de la variable estudiada difiere en las </a:t>
            </a: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“r” </a:t>
            </a:r>
            <a:r>
              <a:rPr lang="es-CL" sz="2700" dirty="0" smtClean="0">
                <a:solidFill>
                  <a:srgbClr val="838383"/>
                </a:solidFill>
                <a:latin typeface="Lato" charset="0"/>
                <a:cs typeface="Lato" charset="0"/>
                <a:sym typeface="Lato" charset="0"/>
              </a:rPr>
              <a:t>poblaciones subyacentes de las cuales se obtuvieron los muestras de los datos.</a:t>
            </a:r>
            <a:endPar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endParaRPr>
          </a:p>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Esta prueba se realiza cuando se tiene muestras independientes de</a:t>
            </a: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 n </a:t>
            </a:r>
            <a:r>
              <a:rPr lang="es-CL" sz="2700" dirty="0" smtClean="0">
                <a:solidFill>
                  <a:srgbClr val="838383"/>
                </a:solidFill>
                <a:latin typeface="Lato" charset="0"/>
                <a:cs typeface="Lato" charset="0"/>
                <a:sym typeface="Lato" charset="0"/>
              </a:rPr>
              <a:t>individuos que se clasifican respecto a una variable cualitativa y se desconoce si provienen de la misma población.</a:t>
            </a:r>
            <a:endParaRPr lang="es-CL" sz="2700" dirty="0">
              <a:solidFill>
                <a:srgbClr val="838383"/>
              </a:solidFill>
              <a:latin typeface="Lato" charset="0"/>
              <a:cs typeface="Lato" charset="0"/>
              <a:sym typeface="Lato" charset="0"/>
            </a:endParaRPr>
          </a:p>
        </p:txBody>
      </p:sp>
      <p:sp>
        <p:nvSpPr>
          <p:cNvPr id="10" name="AutoShape 2"/>
          <p:cNvSpPr>
            <a:spLocks/>
          </p:cNvSpPr>
          <p:nvPr/>
        </p:nvSpPr>
        <p:spPr bwMode="auto">
          <a:xfrm>
            <a:off x="647056" y="2352747"/>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Objetivo:</a:t>
            </a:r>
            <a:endParaRPr lang="es-ES" sz="5400" dirty="0">
              <a:solidFill>
                <a:srgbClr val="838383"/>
              </a:solidFill>
              <a:cs typeface="League Gothic" charset="0"/>
            </a:endParaRPr>
          </a:p>
        </p:txBody>
      </p:sp>
      <p:sp>
        <p:nvSpPr>
          <p:cNvPr id="11" name="AutoShape 2"/>
          <p:cNvSpPr>
            <a:spLocks/>
          </p:cNvSpPr>
          <p:nvPr/>
        </p:nvSpPr>
        <p:spPr bwMode="auto">
          <a:xfrm>
            <a:off x="488079" y="6230899"/>
            <a:ext cx="4276491"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Test de hipótesis:</a:t>
            </a:r>
            <a:endParaRPr lang="es-ES" sz="5400" dirty="0">
              <a:solidFill>
                <a:srgbClr val="838383"/>
              </a:solidFill>
              <a:cs typeface="League Gothic" charset="0"/>
            </a:endParaRPr>
          </a:p>
        </p:txBody>
      </p:sp>
      <p:sp>
        <p:nvSpPr>
          <p:cNvPr id="12" name="AutoShape 5"/>
          <p:cNvSpPr>
            <a:spLocks/>
          </p:cNvSpPr>
          <p:nvPr/>
        </p:nvSpPr>
        <p:spPr bwMode="auto">
          <a:xfrm>
            <a:off x="619037" y="7452258"/>
            <a:ext cx="16356185" cy="2358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b="1" dirty="0">
                <a:solidFill>
                  <a:srgbClr val="838383"/>
                </a:solidFill>
                <a:effectLst>
                  <a:outerShdw blurRad="38100" dist="38100" dir="2700000" algn="tl">
                    <a:srgbClr val="000000">
                      <a:alpha val="43137"/>
                    </a:srgbClr>
                  </a:outerShdw>
                </a:effectLst>
                <a:latin typeface="Lato" charset="0"/>
                <a:cs typeface="Lato" charset="0"/>
                <a:sym typeface="Lato" charset="0"/>
              </a:rPr>
              <a:t>H0</a:t>
            </a:r>
            <a:r>
              <a:rPr lang="es-CL" sz="2700" dirty="0">
                <a:solidFill>
                  <a:srgbClr val="838383"/>
                </a:solidFill>
                <a:latin typeface="Lato" charset="0"/>
                <a:cs typeface="Lato" charset="0"/>
                <a:sym typeface="Lato" charset="0"/>
              </a:rPr>
              <a:t> : </a:t>
            </a:r>
            <a:r>
              <a:rPr lang="es-CL" sz="2700" b="1" dirty="0">
                <a:solidFill>
                  <a:srgbClr val="838383"/>
                </a:solidFill>
                <a:latin typeface="Lato" charset="0"/>
                <a:cs typeface="Lato" charset="0"/>
                <a:sym typeface="Lato" charset="0"/>
              </a:rPr>
              <a:t>P1  = P2 </a:t>
            </a:r>
            <a:r>
              <a:rPr lang="es-CL" sz="2700" b="1" dirty="0" smtClean="0">
                <a:solidFill>
                  <a:srgbClr val="838383"/>
                </a:solidFill>
                <a:latin typeface="Lato" charset="0"/>
                <a:cs typeface="Lato" charset="0"/>
                <a:sym typeface="Lato" charset="0"/>
              </a:rPr>
              <a:t> </a:t>
            </a:r>
            <a:r>
              <a:rPr lang="es-CL" sz="2700" dirty="0" smtClean="0">
                <a:solidFill>
                  <a:srgbClr val="838383"/>
                </a:solidFill>
                <a:latin typeface="Lato" charset="0"/>
                <a:cs typeface="Lato" charset="0"/>
                <a:sym typeface="Lato" charset="0"/>
              </a:rPr>
              <a:t>(</a:t>
            </a:r>
            <a:r>
              <a:rPr lang="es-CL" sz="2700" dirty="0">
                <a:solidFill>
                  <a:srgbClr val="838383"/>
                </a:solidFill>
                <a:latin typeface="Lato" charset="0"/>
                <a:cs typeface="Lato" charset="0"/>
                <a:sym typeface="Lato" charset="0"/>
              </a:rPr>
              <a:t>Hay igualdad entre la proporción de elementos de cada grupo que caen la misma categoría de la variable).</a:t>
            </a:r>
          </a:p>
          <a:p>
            <a:pPr algn="just" defTabSz="485775">
              <a:lnSpc>
                <a:spcPct val="120000"/>
              </a:lnSpc>
              <a:spcBef>
                <a:spcPts val="1275"/>
              </a:spcBef>
              <a:defRPr/>
            </a:pPr>
            <a:r>
              <a:rPr lang="es-CL" sz="2700" b="1" dirty="0">
                <a:solidFill>
                  <a:srgbClr val="838383"/>
                </a:solidFill>
                <a:effectLst>
                  <a:outerShdw blurRad="38100" dist="38100" dir="2700000" algn="tl">
                    <a:srgbClr val="000000">
                      <a:alpha val="43137"/>
                    </a:srgbClr>
                  </a:outerShdw>
                </a:effectLst>
                <a:latin typeface="Lato" charset="0"/>
                <a:cs typeface="Lato" charset="0"/>
                <a:sym typeface="Lato" charset="0"/>
              </a:rPr>
              <a:t>H1</a:t>
            </a:r>
            <a:r>
              <a:rPr lang="es-CL" sz="2700" dirty="0">
                <a:solidFill>
                  <a:srgbClr val="838383"/>
                </a:solidFill>
                <a:latin typeface="Lato" charset="0"/>
                <a:cs typeface="Lato" charset="0"/>
                <a:sym typeface="Lato" charset="0"/>
              </a:rPr>
              <a:t> : </a:t>
            </a:r>
            <a:r>
              <a:rPr lang="es-CL" sz="2700" b="1" dirty="0">
                <a:solidFill>
                  <a:srgbClr val="838383"/>
                </a:solidFill>
                <a:latin typeface="Lato" charset="0"/>
                <a:cs typeface="Lato" charset="0"/>
                <a:sym typeface="Lato" charset="0"/>
              </a:rPr>
              <a:t>P1  ≠ P2 </a:t>
            </a:r>
            <a:r>
              <a:rPr lang="es-CL" sz="2700" dirty="0">
                <a:solidFill>
                  <a:srgbClr val="838383"/>
                </a:solidFill>
                <a:latin typeface="Lato" charset="0"/>
                <a:cs typeface="Lato" charset="0"/>
                <a:sym typeface="Lato" charset="0"/>
              </a:rPr>
              <a:t>(La proporción de los elementos de cada grupo que corresponden a la misma categoría de la variable difieren).</a:t>
            </a:r>
          </a:p>
        </p:txBody>
      </p:sp>
      <p:sp>
        <p:nvSpPr>
          <p:cNvPr id="14" name="AutoShape 2"/>
          <p:cNvSpPr>
            <a:spLocks/>
          </p:cNvSpPr>
          <p:nvPr/>
        </p:nvSpPr>
        <p:spPr bwMode="auto">
          <a:xfrm>
            <a:off x="1627454" y="10312762"/>
            <a:ext cx="4276491"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3600" b="1" dirty="0" smtClean="0">
                <a:solidFill>
                  <a:schemeClr val="accent1"/>
                </a:solidFill>
                <a:cs typeface="League Gothic" charset="0"/>
              </a:rPr>
              <a:t>Estadístico Chi-cuadrado</a:t>
            </a:r>
            <a:endParaRPr lang="es-ES" sz="36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15" name="Rectángulo 14"/>
              <p:cNvSpPr/>
              <p:nvPr/>
            </p:nvSpPr>
            <p:spPr>
              <a:xfrm>
                <a:off x="3765700" y="10049497"/>
                <a:ext cx="9144000" cy="148002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p>
                        <m:sSupPr>
                          <m:ctrlPr>
                            <a:rPr lang="es-CL" sz="3600" i="1" smtClean="0">
                              <a:solidFill>
                                <a:schemeClr val="tx1">
                                  <a:lumMod val="65000"/>
                                  <a:lumOff val="35000"/>
                                </a:schemeClr>
                              </a:solidFill>
                              <a:latin typeface="Cambria Math" panose="02040503050406030204" pitchFamily="18" charset="0"/>
                            </a:rPr>
                          </m:ctrlPr>
                        </m:sSupPr>
                        <m:e>
                          <m:r>
                            <a:rPr lang="es-CL" sz="3600" i="1">
                              <a:solidFill>
                                <a:schemeClr val="tx1">
                                  <a:lumMod val="65000"/>
                                  <a:lumOff val="35000"/>
                                </a:schemeClr>
                              </a:solidFill>
                              <a:latin typeface="Cambria Math" panose="02040503050406030204" pitchFamily="18" charset="0"/>
                            </a:rPr>
                            <m:t>𝜒</m:t>
                          </m:r>
                        </m:e>
                        <m:sup>
                          <m:r>
                            <a:rPr lang="es-CL" sz="3600" i="0">
                              <a:solidFill>
                                <a:schemeClr val="tx1">
                                  <a:lumMod val="65000"/>
                                  <a:lumOff val="35000"/>
                                </a:schemeClr>
                              </a:solidFill>
                              <a:latin typeface="Cambria Math" panose="02040503050406030204" pitchFamily="18" charset="0"/>
                            </a:rPr>
                            <m:t>2</m:t>
                          </m:r>
                        </m:sup>
                      </m:sSup>
                      <m:r>
                        <a:rPr lang="es-CL" sz="3600" i="0">
                          <a:solidFill>
                            <a:schemeClr val="tx1">
                              <a:lumMod val="65000"/>
                              <a:lumOff val="35000"/>
                            </a:schemeClr>
                          </a:solidFill>
                          <a:latin typeface="Cambria Math" panose="02040503050406030204" pitchFamily="18" charset="0"/>
                        </a:rPr>
                        <m:t>=</m:t>
                      </m:r>
                      <m:nary>
                        <m:naryPr>
                          <m:chr m:val="∑"/>
                          <m:subHide m:val="on"/>
                          <m:supHide m:val="on"/>
                          <m:ctrlPr>
                            <a:rPr lang="es-CL" sz="3600" i="1">
                              <a:solidFill>
                                <a:schemeClr val="tx1">
                                  <a:lumMod val="65000"/>
                                  <a:lumOff val="35000"/>
                                </a:schemeClr>
                              </a:solidFill>
                              <a:latin typeface="Cambria Math" panose="02040503050406030204" pitchFamily="18" charset="0"/>
                            </a:rPr>
                          </m:ctrlPr>
                        </m:naryPr>
                        <m:sub/>
                        <m:sup/>
                        <m:e>
                          <m:f>
                            <m:fPr>
                              <m:ctrlPr>
                                <a:rPr lang="es-CL" sz="3600" i="1">
                                  <a:solidFill>
                                    <a:schemeClr val="tx1">
                                      <a:lumMod val="65000"/>
                                      <a:lumOff val="35000"/>
                                    </a:schemeClr>
                                  </a:solidFill>
                                  <a:latin typeface="Cambria Math" panose="02040503050406030204" pitchFamily="18" charset="0"/>
                                </a:rPr>
                              </m:ctrlPr>
                            </m:fPr>
                            <m:num>
                              <m:sSup>
                                <m:sSupPr>
                                  <m:ctrlPr>
                                    <a:rPr lang="es-CL" sz="3600" i="1">
                                      <a:solidFill>
                                        <a:schemeClr val="tx1">
                                          <a:lumMod val="65000"/>
                                          <a:lumOff val="35000"/>
                                        </a:schemeClr>
                                      </a:solidFill>
                                      <a:latin typeface="Cambria Math" panose="02040503050406030204" pitchFamily="18" charset="0"/>
                                    </a:rPr>
                                  </m:ctrlPr>
                                </m:sSupPr>
                                <m:e>
                                  <m:d>
                                    <m:dPr>
                                      <m:ctrlPr>
                                        <a:rPr lang="es-CL" sz="3600" i="1">
                                          <a:solidFill>
                                            <a:schemeClr val="tx1">
                                              <a:lumMod val="65000"/>
                                              <a:lumOff val="35000"/>
                                            </a:schemeClr>
                                          </a:solidFill>
                                          <a:latin typeface="Cambria Math" panose="02040503050406030204" pitchFamily="18" charset="0"/>
                                        </a:rPr>
                                      </m:ctrlPr>
                                    </m:dPr>
                                    <m:e>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𝐹𝑂</m:t>
                                          </m:r>
                                        </m:e>
                                        <m:sub>
                                          <m:r>
                                            <a:rPr lang="es-CL" sz="3600" i="1">
                                              <a:solidFill>
                                                <a:schemeClr val="tx1">
                                                  <a:lumMod val="65000"/>
                                                  <a:lumOff val="35000"/>
                                                </a:schemeClr>
                                              </a:solidFill>
                                              <a:latin typeface="Cambria Math" panose="02040503050406030204" pitchFamily="18" charset="0"/>
                                            </a:rPr>
                                            <m:t>𝑖</m:t>
                                          </m:r>
                                        </m:sub>
                                      </m:sSub>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𝐹𝐸</m:t>
                                          </m:r>
                                        </m:e>
                                        <m:sub>
                                          <m:r>
                                            <a:rPr lang="es-CL" sz="3600" i="1">
                                              <a:solidFill>
                                                <a:schemeClr val="tx1">
                                                  <a:lumMod val="65000"/>
                                                  <a:lumOff val="35000"/>
                                                </a:schemeClr>
                                              </a:solidFill>
                                              <a:latin typeface="Cambria Math" panose="02040503050406030204" pitchFamily="18" charset="0"/>
                                            </a:rPr>
                                            <m:t>𝑖</m:t>
                                          </m:r>
                                        </m:sub>
                                      </m:sSub>
                                    </m:e>
                                  </m:d>
                                </m:e>
                                <m:sup>
                                  <m:r>
                                    <a:rPr lang="es-CL" sz="3600" i="0">
                                      <a:solidFill>
                                        <a:schemeClr val="tx1">
                                          <a:lumMod val="65000"/>
                                          <a:lumOff val="35000"/>
                                        </a:schemeClr>
                                      </a:solidFill>
                                      <a:latin typeface="Cambria Math" panose="02040503050406030204" pitchFamily="18" charset="0"/>
                                    </a:rPr>
                                    <m:t>2</m:t>
                                  </m:r>
                                </m:sup>
                              </m:sSup>
                            </m:num>
                            <m:den>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𝐹𝐸</m:t>
                                  </m:r>
                                </m:e>
                                <m:sub>
                                  <m:r>
                                    <a:rPr lang="es-CL" sz="3600" i="1">
                                      <a:solidFill>
                                        <a:schemeClr val="tx1">
                                          <a:lumMod val="65000"/>
                                          <a:lumOff val="35000"/>
                                        </a:schemeClr>
                                      </a:solidFill>
                                      <a:latin typeface="Cambria Math" panose="02040503050406030204" pitchFamily="18" charset="0"/>
                                    </a:rPr>
                                    <m:t>𝑖</m:t>
                                  </m:r>
                                </m:sub>
                              </m:sSub>
                            </m:den>
                          </m:f>
                        </m:e>
                      </m:nary>
                    </m:oMath>
                  </m:oMathPara>
                </a14:m>
                <a:endParaRPr lang="es-CL" sz="3600" dirty="0">
                  <a:solidFill>
                    <a:schemeClr val="tx1">
                      <a:lumMod val="65000"/>
                      <a:lumOff val="35000"/>
                    </a:schemeClr>
                  </a:solidFill>
                </a:endParaRPr>
              </a:p>
            </p:txBody>
          </p:sp>
        </mc:Choice>
        <mc:Fallback xmlns="">
          <p:sp>
            <p:nvSpPr>
              <p:cNvPr id="15" name="Rectángulo 14"/>
              <p:cNvSpPr>
                <a:spLocks noRot="1" noChangeAspect="1" noMove="1" noResize="1" noEditPoints="1" noAdjustHandles="1" noChangeArrowheads="1" noChangeShapeType="1" noTextEdit="1"/>
              </p:cNvSpPr>
              <p:nvPr/>
            </p:nvSpPr>
            <p:spPr>
              <a:xfrm>
                <a:off x="3765700" y="10049497"/>
                <a:ext cx="9144000" cy="1480021"/>
              </a:xfrm>
              <a:prstGeom prst="rect">
                <a:avLst/>
              </a:prstGeom>
              <a:blipFill>
                <a:blip r:embed="rId2"/>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AutoShape 5"/>
              <p:cNvSpPr>
                <a:spLocks/>
              </p:cNvSpPr>
              <p:nvPr/>
            </p:nvSpPr>
            <p:spPr bwMode="auto">
              <a:xfrm>
                <a:off x="11592272" y="9811816"/>
                <a:ext cx="6695728" cy="2230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Donde:</a:t>
                </a:r>
              </a:p>
              <a:p>
                <a:pPr marL="457200" indent="-457200" algn="just" defTabSz="485775">
                  <a:lnSpc>
                    <a:spcPct val="120000"/>
                  </a:lnSpc>
                  <a:spcBef>
                    <a:spcPts val="1275"/>
                  </a:spcBef>
                  <a:buFont typeface="Wingdings" panose="05000000000000000000" pitchFamily="2" charset="2"/>
                  <a:buChar char="Ø"/>
                  <a:defRPr/>
                </a:pPr>
                <a14:m>
                  <m:oMath xmlns:m="http://schemas.openxmlformats.org/officeDocument/2006/math">
                    <m:sSub>
                      <m:sSubPr>
                        <m:ctrlPr>
                          <a:rPr lang="es-CL" sz="2700" b="1" i="1" smtClean="0">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ctrlPr>
                      </m:sSubPr>
                      <m:e>
                        <m:r>
                          <a:rPr lang="es-CL" sz="2700" b="1" i="1" smtClean="0">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𝑭𝑶</m:t>
                        </m:r>
                      </m:e>
                      <m:sub>
                        <m:r>
                          <a:rPr lang="es-CL" sz="2700" b="1" i="1" smtClean="0">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𝒊</m:t>
                        </m:r>
                      </m:sub>
                    </m:sSub>
                    <m:r>
                      <a:rPr lang="es-CL" sz="2700" b="1" i="1" smtClean="0">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m:t>
                    </m:r>
                  </m:oMath>
                </a14:m>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 </a:t>
                </a:r>
                <a:r>
                  <a:rPr lang="es-CL" sz="2700" i="1" dirty="0" smtClean="0">
                    <a:solidFill>
                      <a:srgbClr val="838383"/>
                    </a:solidFill>
                    <a:latin typeface="Lato" charset="0"/>
                    <a:cs typeface="Lato" charset="0"/>
                    <a:sym typeface="Lato" charset="0"/>
                  </a:rPr>
                  <a:t>i-</a:t>
                </a:r>
                <a:r>
                  <a:rPr lang="es-CL" sz="2700" i="1" dirty="0" err="1">
                    <a:solidFill>
                      <a:srgbClr val="838383"/>
                    </a:solidFill>
                    <a:latin typeface="Lato" charset="0"/>
                    <a:cs typeface="Lato" charset="0"/>
                    <a:sym typeface="Lato" charset="0"/>
                  </a:rPr>
                  <a:t>é</a:t>
                </a:r>
                <a:r>
                  <a:rPr lang="es-CL" sz="2700" i="1" dirty="0" smtClean="0">
                    <a:solidFill>
                      <a:srgbClr val="838383"/>
                    </a:solidFill>
                    <a:latin typeface="Lato" charset="0"/>
                    <a:cs typeface="Lato" charset="0"/>
                    <a:sym typeface="Lato" charset="0"/>
                  </a:rPr>
                  <a:t>simo</a:t>
                </a:r>
                <a:r>
                  <a:rPr lang="es-CL" sz="2700" dirty="0" smtClean="0">
                    <a:solidFill>
                      <a:srgbClr val="838383"/>
                    </a:solidFill>
                    <a:latin typeface="Lato" charset="0"/>
                    <a:cs typeface="Lato" charset="0"/>
                    <a:sym typeface="Lato" charset="0"/>
                  </a:rPr>
                  <a:t> valor observado.</a:t>
                </a:r>
              </a:p>
              <a:p>
                <a:pPr marL="457200" indent="-457200" algn="just" defTabSz="485775">
                  <a:lnSpc>
                    <a:spcPct val="120000"/>
                  </a:lnSpc>
                  <a:spcBef>
                    <a:spcPts val="1275"/>
                  </a:spcBef>
                  <a:buFont typeface="Wingdings" panose="05000000000000000000" pitchFamily="2" charset="2"/>
                  <a:buChar char="Ø"/>
                  <a:defRPr/>
                </a:pPr>
                <a14:m>
                  <m:oMath xmlns:m="http://schemas.openxmlformats.org/officeDocument/2006/math">
                    <m:sSub>
                      <m:sSubPr>
                        <m:ctrlPr>
                          <a:rPr lang="es-CL" sz="2700" b="1" i="1">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ctrlPr>
                      </m:sSubPr>
                      <m:e>
                        <m:r>
                          <a:rPr lang="es-CL" sz="2700" b="1" i="1">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𝑭</m:t>
                        </m:r>
                        <m:r>
                          <a:rPr lang="es-CL" sz="2700" b="1" i="1" smtClean="0">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𝑬</m:t>
                        </m:r>
                      </m:e>
                      <m:sub>
                        <m:r>
                          <a:rPr lang="es-CL" sz="2700" b="1" i="1">
                            <a:solidFill>
                              <a:srgbClr val="838383"/>
                            </a:solidFill>
                            <a:effectLst>
                              <a:outerShdw blurRad="38100" dist="38100" dir="2700000" algn="tl">
                                <a:srgbClr val="000000">
                                  <a:alpha val="43137"/>
                                </a:srgbClr>
                              </a:outerShdw>
                            </a:effectLst>
                            <a:latin typeface="Cambria Math" panose="02040503050406030204" pitchFamily="18" charset="0"/>
                            <a:cs typeface="Lato" charset="0"/>
                            <a:sym typeface="Lato" charset="0"/>
                          </a:rPr>
                          <m:t>𝒊</m:t>
                        </m:r>
                      </m:sub>
                    </m:sSub>
                  </m:oMath>
                </a14:m>
                <a:r>
                  <a:rPr lang="es-CL" sz="2700" dirty="0" smtClean="0">
                    <a:solidFill>
                      <a:srgbClr val="838383"/>
                    </a:solidFill>
                    <a:latin typeface="Lato" charset="0"/>
                    <a:cs typeface="Lato" charset="0"/>
                    <a:sym typeface="Lato" charset="0"/>
                  </a:rPr>
                  <a:t>: </a:t>
                </a:r>
                <a:r>
                  <a:rPr lang="es-CL" sz="2700" i="1" dirty="0" smtClean="0">
                    <a:solidFill>
                      <a:srgbClr val="838383"/>
                    </a:solidFill>
                    <a:latin typeface="Lato" charset="0"/>
                    <a:cs typeface="Lato" charset="0"/>
                    <a:sym typeface="Lato" charset="0"/>
                  </a:rPr>
                  <a:t>i-</a:t>
                </a:r>
                <a:r>
                  <a:rPr lang="es-CL" sz="2700" i="1" dirty="0" err="1" smtClean="0">
                    <a:solidFill>
                      <a:srgbClr val="838383"/>
                    </a:solidFill>
                    <a:latin typeface="Lato" charset="0"/>
                    <a:cs typeface="Lato" charset="0"/>
                    <a:sym typeface="Lato" charset="0"/>
                  </a:rPr>
                  <a:t>ésimo</a:t>
                </a:r>
                <a:r>
                  <a:rPr lang="es-CL" sz="2700" i="1" dirty="0" smtClean="0">
                    <a:solidFill>
                      <a:srgbClr val="838383"/>
                    </a:solidFill>
                    <a:latin typeface="Lato" charset="0"/>
                    <a:cs typeface="Lato" charset="0"/>
                    <a:sym typeface="Lato" charset="0"/>
                  </a:rPr>
                  <a:t> valor esperado.</a:t>
                </a:r>
                <a:endParaRPr lang="es-CL" sz="2700"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CL" sz="2700"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CL" sz="2700"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CL" sz="2700" dirty="0">
                  <a:solidFill>
                    <a:srgbClr val="838383"/>
                  </a:solidFill>
                  <a:latin typeface="Lato" charset="0"/>
                  <a:cs typeface="Lato" charset="0"/>
                  <a:sym typeface="Lato" charset="0"/>
                </a:endParaRPr>
              </a:p>
            </p:txBody>
          </p:sp>
        </mc:Choice>
        <mc:Fallback xmlns="">
          <p:sp>
            <p:nvSpPr>
              <p:cNvPr id="16" name="AutoShape 5"/>
              <p:cNvSpPr>
                <a:spLocks noRot="1" noChangeAspect="1" noMove="1" noResize="1" noEditPoints="1" noAdjustHandles="1" noChangeArrowheads="1" noChangeShapeType="1" noTextEdit="1"/>
              </p:cNvSpPr>
              <p:nvPr/>
            </p:nvSpPr>
            <p:spPr bwMode="auto">
              <a:xfrm>
                <a:off x="11592272" y="9811816"/>
                <a:ext cx="6695728" cy="22307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a:blip r:embed="rId3"/>
                <a:stretch>
                  <a:fillRect l="-3188" t="-3836"/>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s-CL">
                    <a:noFill/>
                  </a:rPr>
                  <a:t> </a:t>
                </a:r>
              </a:p>
            </p:txBody>
          </p:sp>
        </mc:Fallback>
      </mc:AlternateContent>
    </p:spTree>
    <p:extLst>
      <p:ext uri="{BB962C8B-B14F-4D97-AF65-F5344CB8AC3E}">
        <p14:creationId xmlns:p14="http://schemas.microsoft.com/office/powerpoint/2010/main" val="428948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4000"/>
                            </p:stCondLst>
                            <p:childTnLst>
                              <p:par>
                                <p:cTn id="47" presetID="2" presetClass="entr" presetSubtype="2"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p:bldP spid="10" grpId="0" autoUpdateAnimBg="0"/>
      <p:bldP spid="11" grpId="0" autoUpdateAnimBg="0"/>
      <p:bldP spid="12" grpId="0"/>
      <p:bldP spid="14" grpId="0" autoUpdateAnimBg="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Método de clusterización: </a:t>
            </a:r>
            <a:r>
              <a:rPr lang="es-ES" sz="2800" b="1" i="1" dirty="0" smtClean="0">
                <a:solidFill>
                  <a:srgbClr val="838383"/>
                </a:solidFill>
                <a:latin typeface="Lato" charset="0"/>
                <a:cs typeface="Lato" charset="0"/>
                <a:sym typeface="Lato" charset="0"/>
              </a:rPr>
              <a:t>K-means.</a:t>
            </a:r>
            <a:endParaRPr lang="es-ES" sz="2800" b="1"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5"/>
          <p:cNvSpPr>
            <a:spLocks/>
          </p:cNvSpPr>
          <p:nvPr/>
        </p:nvSpPr>
        <p:spPr bwMode="auto">
          <a:xfrm>
            <a:off x="647056" y="3724381"/>
            <a:ext cx="16356185" cy="2252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El objetivo de la metodología consiste en particionar o segmentar un conjunto de datos en diferentes grupos que pueden ser disjuntos o no, los que se forman a partir de ciertas variables, y dado que los grupos no son definidos a priori los resultados se obtienen a partir de la interpretación de los grupos formados y su composición  </a:t>
            </a:r>
          </a:p>
          <a:p>
            <a:pPr algn="just" defTabSz="485775">
              <a:lnSpc>
                <a:spcPct val="120000"/>
              </a:lnSpc>
              <a:spcBef>
                <a:spcPts val="1275"/>
              </a:spcBef>
              <a:defRPr/>
            </a:pPr>
            <a:endParaRPr lang="es-CL" sz="2700" dirty="0">
              <a:solidFill>
                <a:srgbClr val="838383"/>
              </a:solidFill>
              <a:latin typeface="Lato" charset="0"/>
              <a:cs typeface="Lato" charset="0"/>
              <a:sym typeface="Lato" charset="0"/>
            </a:endParaRPr>
          </a:p>
        </p:txBody>
      </p:sp>
      <p:sp>
        <p:nvSpPr>
          <p:cNvPr id="10" name="AutoShape 2"/>
          <p:cNvSpPr>
            <a:spLocks/>
          </p:cNvSpPr>
          <p:nvPr/>
        </p:nvSpPr>
        <p:spPr bwMode="auto">
          <a:xfrm>
            <a:off x="647056" y="2352747"/>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Objetivo:</a:t>
            </a:r>
            <a:endParaRPr lang="es-ES" sz="5400" dirty="0">
              <a:solidFill>
                <a:srgbClr val="838383"/>
              </a:solidFill>
              <a:cs typeface="League Gothic" charset="0"/>
            </a:endParaRPr>
          </a:p>
        </p:txBody>
      </p:sp>
      <p:sp>
        <p:nvSpPr>
          <p:cNvPr id="11" name="AutoShape 2"/>
          <p:cNvSpPr>
            <a:spLocks/>
          </p:cNvSpPr>
          <p:nvPr/>
        </p:nvSpPr>
        <p:spPr bwMode="auto">
          <a:xfrm>
            <a:off x="619037" y="6358747"/>
            <a:ext cx="4276491"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Criterio de inercia:</a:t>
            </a:r>
            <a:endParaRPr lang="es-ES" sz="54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12" name="AutoShape 5"/>
              <p:cNvSpPr>
                <a:spLocks/>
              </p:cNvSpPr>
              <p:nvPr/>
            </p:nvSpPr>
            <p:spPr bwMode="auto">
              <a:xfrm>
                <a:off x="619037" y="7452258"/>
                <a:ext cx="16356185" cy="13499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a:solidFill>
                      <a:srgbClr val="FFFFFF"/>
                    </a:solidFill>
                  </a14:hiddenFill>
                </a:ext>
                <a:ext uri="{91240B29-F687-4f45-9708-019B960494DF}">
                  <a14:hiddenLine xmlns="" w="12700" cap="flat" cmpd="sng">
                    <a:solidFill>
                      <a:srgbClr val="000000"/>
                    </a:solidFill>
                    <a:prstDash val="solid"/>
                    <a:miter lim="0"/>
                    <a:headEnd/>
                    <a:tailEnd/>
                  </a14:hiddenLine>
                </a:ext>
                <a:ext uri="{AF507438-7753-43e0-B8FC-AC1667EBCBE1}">
                  <a14:hiddenEffects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Sea una partición definida como </a:t>
                </a:r>
                <a:r>
                  <a:rPr lang="es-ES" sz="2700" dirty="0">
                    <a:solidFill>
                      <a:schemeClr val="tx1">
                        <a:lumMod val="65000"/>
                        <a:lumOff val="35000"/>
                      </a:schemeClr>
                    </a:solidFill>
                  </a:rPr>
                  <a:t> </a:t>
                </a:r>
                <a14:m>
                  <m:oMath xmlns:m="http://schemas.openxmlformats.org/officeDocument/2006/math">
                    <m:r>
                      <a:rPr lang="es-ES" sz="2700" i="1">
                        <a:solidFill>
                          <a:schemeClr val="tx1">
                            <a:lumMod val="65000"/>
                            <a:lumOff val="35000"/>
                          </a:schemeClr>
                        </a:solidFill>
                        <a:latin typeface="Cambria Math" panose="02040503050406030204" pitchFamily="18" charset="0"/>
                      </a:rPr>
                      <m:t> </m:t>
                    </m:r>
                    <m:r>
                      <a:rPr lang="es-ES" sz="2700" i="1">
                        <a:solidFill>
                          <a:schemeClr val="tx1">
                            <a:lumMod val="65000"/>
                            <a:lumOff val="35000"/>
                          </a:schemeClr>
                        </a:solidFill>
                        <a:latin typeface="Cambria Math" panose="02040503050406030204" pitchFamily="18" charset="0"/>
                      </a:rPr>
                      <m:t>𝑃</m:t>
                    </m:r>
                    <m:r>
                      <a:rPr lang="es-ES" sz="2700" i="1">
                        <a:solidFill>
                          <a:schemeClr val="tx1">
                            <a:lumMod val="65000"/>
                            <a:lumOff val="35000"/>
                          </a:schemeClr>
                        </a:solidFill>
                        <a:latin typeface="Cambria Math" panose="02040503050406030204" pitchFamily="18" charset="0"/>
                      </a:rPr>
                      <m:t>=</m:t>
                    </m:r>
                    <m:d>
                      <m:dPr>
                        <m:ctrlPr>
                          <a:rPr lang="es-ES" sz="2700" i="1">
                            <a:solidFill>
                              <a:schemeClr val="tx1">
                                <a:lumMod val="65000"/>
                                <a:lumOff val="35000"/>
                              </a:schemeClr>
                            </a:solidFill>
                            <a:latin typeface="Cambria Math" panose="02040503050406030204" pitchFamily="18" charset="0"/>
                          </a:rPr>
                        </m:ctrlPr>
                      </m:dPr>
                      <m:e>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𝐶</m:t>
                            </m:r>
                          </m:e>
                          <m:sub>
                            <m:r>
                              <a:rPr lang="es-ES" sz="2700" i="1">
                                <a:solidFill>
                                  <a:schemeClr val="tx1">
                                    <a:lumMod val="65000"/>
                                    <a:lumOff val="35000"/>
                                  </a:schemeClr>
                                </a:solidFill>
                                <a:latin typeface="Cambria Math" panose="02040503050406030204" pitchFamily="18" charset="0"/>
                              </a:rPr>
                              <m:t>1</m:t>
                            </m:r>
                          </m:sub>
                        </m:sSub>
                        <m:r>
                          <a:rPr lang="es-ES" sz="2700" i="1">
                            <a:solidFill>
                              <a:schemeClr val="tx1">
                                <a:lumMod val="65000"/>
                                <a:lumOff val="35000"/>
                              </a:schemeClr>
                            </a:solidFill>
                            <a:latin typeface="Cambria Math" panose="02040503050406030204" pitchFamily="18" charset="0"/>
                          </a:rPr>
                          <m:t>,  </m:t>
                        </m:r>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𝐶</m:t>
                            </m:r>
                          </m:e>
                          <m:sub>
                            <m:r>
                              <a:rPr lang="es-ES" sz="2700" i="1">
                                <a:solidFill>
                                  <a:schemeClr val="tx1">
                                    <a:lumMod val="65000"/>
                                    <a:lumOff val="35000"/>
                                  </a:schemeClr>
                                </a:solidFill>
                                <a:latin typeface="Cambria Math" panose="02040503050406030204" pitchFamily="18" charset="0"/>
                              </a:rPr>
                              <m:t>2</m:t>
                            </m:r>
                          </m:sub>
                        </m:sSub>
                        <m:r>
                          <a:rPr lang="es-ES" sz="2700" i="1">
                            <a:solidFill>
                              <a:schemeClr val="tx1">
                                <a:lumMod val="65000"/>
                                <a:lumOff val="35000"/>
                              </a:schemeClr>
                            </a:solidFill>
                            <a:latin typeface="Cambria Math" panose="02040503050406030204" pitchFamily="18" charset="0"/>
                          </a:rPr>
                          <m:t>, </m:t>
                        </m:r>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𝐶</m:t>
                            </m:r>
                          </m:e>
                          <m:sub>
                            <m:r>
                              <a:rPr lang="es-ES" sz="2700" i="1">
                                <a:solidFill>
                                  <a:schemeClr val="tx1">
                                    <a:lumMod val="65000"/>
                                    <a:lumOff val="35000"/>
                                  </a:schemeClr>
                                </a:solidFill>
                                <a:latin typeface="Cambria Math" panose="02040503050406030204" pitchFamily="18" charset="0"/>
                              </a:rPr>
                              <m:t>3</m:t>
                            </m:r>
                          </m:sub>
                        </m:sSub>
                        <m:r>
                          <a:rPr lang="es-ES" sz="2700" i="1">
                            <a:solidFill>
                              <a:schemeClr val="tx1">
                                <a:lumMod val="65000"/>
                                <a:lumOff val="35000"/>
                              </a:schemeClr>
                            </a:solidFill>
                            <a:latin typeface="Cambria Math" panose="02040503050406030204" pitchFamily="18" charset="0"/>
                          </a:rPr>
                          <m:t>,…,</m:t>
                        </m:r>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𝐶</m:t>
                            </m:r>
                          </m:e>
                          <m:sub>
                            <m:r>
                              <a:rPr lang="es-ES" sz="2700" i="1">
                                <a:solidFill>
                                  <a:schemeClr val="tx1">
                                    <a:lumMod val="65000"/>
                                    <a:lumOff val="35000"/>
                                  </a:schemeClr>
                                </a:solidFill>
                                <a:latin typeface="Cambria Math" panose="02040503050406030204" pitchFamily="18" charset="0"/>
                              </a:rPr>
                              <m:t>𝑘</m:t>
                            </m:r>
                          </m:sub>
                        </m:sSub>
                      </m:e>
                    </m:d>
                  </m:oMath>
                </a14:m>
                <a:r>
                  <a:rPr lang="es-CL" sz="2700" dirty="0" smtClean="0">
                    <a:solidFill>
                      <a:schemeClr val="tx1">
                        <a:lumMod val="65000"/>
                        <a:lumOff val="35000"/>
                      </a:schemeClr>
                    </a:solidFill>
                    <a:latin typeface="Lato" charset="0"/>
                    <a:cs typeface="Lato" charset="0"/>
                    <a:sym typeface="Lato" charset="0"/>
                  </a:rPr>
                  <a:t>  de </a:t>
                </a:r>
                <a:r>
                  <a:rPr lang="es-ES" sz="3600" b="1" dirty="0" smtClean="0">
                    <a:solidFill>
                      <a:schemeClr val="tx1">
                        <a:lumMod val="65000"/>
                        <a:lumOff val="35000"/>
                      </a:schemeClr>
                    </a:solidFill>
                    <a:effectLst>
                      <a:outerShdw blurRad="38100" dist="38100" dir="2700000" algn="tl">
                        <a:srgbClr val="000000">
                          <a:alpha val="43137"/>
                        </a:srgbClr>
                      </a:outerShdw>
                    </a:effectLst>
                  </a:rPr>
                  <a:t>Ω</a:t>
                </a:r>
                <a:r>
                  <a:rPr lang="es-CL" sz="3600" dirty="0">
                    <a:solidFill>
                      <a:srgbClr val="838383"/>
                    </a:solidFill>
                    <a:latin typeface="Lato" charset="0"/>
                    <a:cs typeface="Lato" charset="0"/>
                    <a:sym typeface="Lato" charset="0"/>
                  </a:rPr>
                  <a:t> </a:t>
                </a:r>
                <a:r>
                  <a:rPr lang="es-CL" sz="2700" dirty="0" smtClean="0">
                    <a:solidFill>
                      <a:srgbClr val="838383"/>
                    </a:solidFill>
                    <a:latin typeface="Lato" charset="0"/>
                    <a:cs typeface="Lato" charset="0"/>
                    <a:sym typeface="Lato" charset="0"/>
                  </a:rPr>
                  <a:t>y se define </a:t>
                </a:r>
                <a14:m>
                  <m:oMath xmlns:m="http://schemas.openxmlformats.org/officeDocument/2006/math">
                    <m:sSub>
                      <m:sSubPr>
                        <m:ctrlPr>
                          <a:rPr lang="es-CL" sz="2700" i="1" smtClean="0">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𝑔</m:t>
                        </m:r>
                      </m:e>
                      <m:sub>
                        <m:r>
                          <a:rPr lang="es-ES" sz="2700" i="1">
                            <a:solidFill>
                              <a:schemeClr val="tx1">
                                <a:lumMod val="65000"/>
                                <a:lumOff val="35000"/>
                              </a:schemeClr>
                            </a:solidFill>
                            <a:latin typeface="Cambria Math" panose="02040503050406030204" pitchFamily="18" charset="0"/>
                          </a:rPr>
                          <m:t>1</m:t>
                        </m:r>
                      </m:sub>
                    </m:sSub>
                    <m:r>
                      <a:rPr lang="es-ES" sz="2700" i="1">
                        <a:solidFill>
                          <a:schemeClr val="tx1">
                            <a:lumMod val="65000"/>
                            <a:lumOff val="35000"/>
                          </a:schemeClr>
                        </a:solidFill>
                        <a:latin typeface="Cambria Math" panose="02040503050406030204" pitchFamily="18" charset="0"/>
                      </a:rPr>
                      <m:t>,</m:t>
                    </m:r>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𝑔</m:t>
                        </m:r>
                      </m:e>
                      <m:sub>
                        <m:r>
                          <a:rPr lang="es-ES" sz="2700" i="1">
                            <a:solidFill>
                              <a:schemeClr val="tx1">
                                <a:lumMod val="65000"/>
                                <a:lumOff val="35000"/>
                              </a:schemeClr>
                            </a:solidFill>
                            <a:latin typeface="Cambria Math" panose="02040503050406030204" pitchFamily="18" charset="0"/>
                          </a:rPr>
                          <m:t>2</m:t>
                        </m:r>
                      </m:sub>
                    </m:sSub>
                    <m:r>
                      <a:rPr lang="es-ES" sz="2700" i="1">
                        <a:solidFill>
                          <a:schemeClr val="tx1">
                            <a:lumMod val="65000"/>
                            <a:lumOff val="35000"/>
                          </a:schemeClr>
                        </a:solidFill>
                        <a:latin typeface="Cambria Math" panose="02040503050406030204" pitchFamily="18" charset="0"/>
                      </a:rPr>
                      <m:t>,…..</m:t>
                    </m:r>
                    <m:sSub>
                      <m:sSubPr>
                        <m:ctrlPr>
                          <a:rPr lang="es-CL" sz="2700" i="1">
                            <a:solidFill>
                              <a:schemeClr val="tx1">
                                <a:lumMod val="65000"/>
                                <a:lumOff val="35000"/>
                              </a:schemeClr>
                            </a:solidFill>
                            <a:latin typeface="Cambria Math" panose="02040503050406030204" pitchFamily="18" charset="0"/>
                          </a:rPr>
                        </m:ctrlPr>
                      </m:sSubPr>
                      <m:e>
                        <m:r>
                          <a:rPr lang="es-ES" sz="2700" i="1">
                            <a:solidFill>
                              <a:schemeClr val="tx1">
                                <a:lumMod val="65000"/>
                                <a:lumOff val="35000"/>
                              </a:schemeClr>
                            </a:solidFill>
                            <a:latin typeface="Cambria Math" panose="02040503050406030204" pitchFamily="18" charset="0"/>
                          </a:rPr>
                          <m:t>𝑔</m:t>
                        </m:r>
                      </m:e>
                      <m:sub>
                        <m:r>
                          <a:rPr lang="es-ES" sz="2700" i="1">
                            <a:solidFill>
                              <a:schemeClr val="tx1">
                                <a:lumMod val="65000"/>
                                <a:lumOff val="35000"/>
                              </a:schemeClr>
                            </a:solidFill>
                            <a:latin typeface="Cambria Math" panose="02040503050406030204" pitchFamily="18" charset="0"/>
                          </a:rPr>
                          <m:t>𝑘</m:t>
                        </m:r>
                      </m:sub>
                    </m:sSub>
                  </m:oMath>
                </a14:m>
                <a:r>
                  <a:rPr lang="es-ES" sz="2700" dirty="0">
                    <a:solidFill>
                      <a:schemeClr val="tx1">
                        <a:lumMod val="65000"/>
                        <a:lumOff val="35000"/>
                      </a:schemeClr>
                    </a:solidFill>
                  </a:rPr>
                  <a:t> </a:t>
                </a:r>
                <a:r>
                  <a:rPr lang="es-CL" sz="2700" dirty="0" smtClean="0">
                    <a:solidFill>
                      <a:srgbClr val="838383"/>
                    </a:solidFill>
                    <a:latin typeface="Lato" charset="0"/>
                    <a:cs typeface="Lato" charset="0"/>
                    <a:sym typeface="Lato" charset="0"/>
                  </a:rPr>
                  <a:t>como los centros de gravedad de cada una de las clases: </a:t>
                </a:r>
                <a:endParaRPr lang="es-CL" sz="2700" b="1" dirty="0">
                  <a:solidFill>
                    <a:schemeClr val="tx1">
                      <a:lumMod val="65000"/>
                      <a:lumOff val="35000"/>
                    </a:schemeClr>
                  </a:solidFill>
                  <a:effectLst>
                    <a:outerShdw blurRad="38100" dist="38100" dir="2700000" algn="tl">
                      <a:srgbClr val="000000">
                        <a:alpha val="43137"/>
                      </a:srgbClr>
                    </a:outerShdw>
                  </a:effectLst>
                  <a:latin typeface="Lato" charset="0"/>
                  <a:cs typeface="Lato" charset="0"/>
                  <a:sym typeface="Lato" charset="0"/>
                </a:endParaRPr>
              </a:p>
            </p:txBody>
          </p:sp>
        </mc:Choice>
        <mc:Fallback xmlns="">
          <p:sp>
            <p:nvSpPr>
              <p:cNvPr id="12" name="AutoShape 5"/>
              <p:cNvSpPr>
                <a:spLocks noRot="1" noChangeAspect="1" noMove="1" noResize="1" noEditPoints="1" noAdjustHandles="1" noChangeArrowheads="1" noChangeShapeType="1" noTextEdit="1"/>
              </p:cNvSpPr>
              <p:nvPr/>
            </p:nvSpPr>
            <p:spPr bwMode="auto">
              <a:xfrm>
                <a:off x="619037" y="7452258"/>
                <a:ext cx="16356185" cy="13499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a:blip r:embed="rId2"/>
                <a:stretch>
                  <a:fillRect l="-1267" t="-4054" r="-1267"/>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6843379" y="8913537"/>
                <a:ext cx="3730060" cy="1506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L" sz="3600" i="1" smtClean="0">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𝑔</m:t>
                          </m:r>
                        </m:e>
                        <m:sub>
                          <m:r>
                            <a:rPr lang="es-CL" sz="3600" i="1">
                              <a:solidFill>
                                <a:schemeClr val="tx1">
                                  <a:lumMod val="65000"/>
                                  <a:lumOff val="35000"/>
                                </a:schemeClr>
                              </a:solidFill>
                              <a:latin typeface="Cambria Math" panose="02040503050406030204" pitchFamily="18" charset="0"/>
                            </a:rPr>
                            <m:t>𝑘</m:t>
                          </m:r>
                        </m:sub>
                      </m:sSub>
                      <m:r>
                        <a:rPr lang="es-CL" sz="3600" i="0">
                          <a:solidFill>
                            <a:schemeClr val="tx1">
                              <a:lumMod val="65000"/>
                              <a:lumOff val="35000"/>
                            </a:schemeClr>
                          </a:solidFill>
                          <a:latin typeface="Cambria Math" panose="02040503050406030204" pitchFamily="18" charset="0"/>
                        </a:rPr>
                        <m:t>= </m:t>
                      </m:r>
                      <m:f>
                        <m:fPr>
                          <m:ctrlPr>
                            <a:rPr lang="es-CL" sz="3600" i="1">
                              <a:solidFill>
                                <a:schemeClr val="tx1">
                                  <a:lumMod val="65000"/>
                                  <a:lumOff val="35000"/>
                                </a:schemeClr>
                              </a:solidFill>
                              <a:latin typeface="Cambria Math" panose="02040503050406030204" pitchFamily="18" charset="0"/>
                            </a:rPr>
                          </m:ctrlPr>
                        </m:fPr>
                        <m:num>
                          <m:r>
                            <a:rPr lang="es-CL" sz="3600" i="0">
                              <a:solidFill>
                                <a:schemeClr val="tx1">
                                  <a:lumMod val="65000"/>
                                  <a:lumOff val="35000"/>
                                </a:schemeClr>
                              </a:solidFill>
                              <a:latin typeface="Cambria Math" panose="02040503050406030204" pitchFamily="18" charset="0"/>
                            </a:rPr>
                            <m:t>1</m:t>
                          </m:r>
                        </m:num>
                        <m:den>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𝐶</m:t>
                              </m:r>
                            </m:e>
                            <m:sub>
                              <m:r>
                                <a:rPr lang="es-CL" sz="3600" i="1">
                                  <a:solidFill>
                                    <a:schemeClr val="tx1">
                                      <a:lumMod val="65000"/>
                                      <a:lumOff val="35000"/>
                                    </a:schemeClr>
                                  </a:solidFill>
                                  <a:latin typeface="Cambria Math" panose="02040503050406030204" pitchFamily="18" charset="0"/>
                                </a:rPr>
                                <m:t>𝑘</m:t>
                              </m:r>
                            </m:sub>
                          </m:sSub>
                          <m:r>
                            <a:rPr lang="es-CL" sz="3600" i="0">
                              <a:solidFill>
                                <a:schemeClr val="tx1">
                                  <a:lumMod val="65000"/>
                                  <a:lumOff val="35000"/>
                                </a:schemeClr>
                              </a:solidFill>
                              <a:latin typeface="Cambria Math" panose="02040503050406030204" pitchFamily="18" charset="0"/>
                            </a:rPr>
                            <m:t>|</m:t>
                          </m:r>
                        </m:den>
                      </m:f>
                      <m:nary>
                        <m:naryPr>
                          <m:chr m:val="∑"/>
                          <m:limLoc m:val="undOvr"/>
                          <m:supHide m:val="on"/>
                          <m:ctrlPr>
                            <a:rPr lang="es-CL" sz="3600" i="1">
                              <a:solidFill>
                                <a:schemeClr val="tx1">
                                  <a:lumMod val="65000"/>
                                  <a:lumOff val="35000"/>
                                </a:schemeClr>
                              </a:solidFill>
                              <a:latin typeface="Cambria Math" panose="02040503050406030204" pitchFamily="18" charset="0"/>
                            </a:rPr>
                          </m:ctrlPr>
                        </m:naryPr>
                        <m:sub>
                          <m:r>
                            <a:rPr lang="es-CL" sz="3600" i="1">
                              <a:solidFill>
                                <a:schemeClr val="tx1">
                                  <a:lumMod val="65000"/>
                                  <a:lumOff val="35000"/>
                                </a:schemeClr>
                              </a:solidFill>
                              <a:latin typeface="Cambria Math" panose="02040503050406030204" pitchFamily="18" charset="0"/>
                            </a:rPr>
                            <m:t>𝑖</m:t>
                          </m:r>
                          <m:r>
                            <a:rPr lang="es-CL" sz="3600" i="0">
                              <a:solidFill>
                                <a:schemeClr val="tx1">
                                  <a:lumMod val="65000"/>
                                  <a:lumOff val="35000"/>
                                </a:schemeClr>
                              </a:solidFill>
                              <a:latin typeface="Cambria Math" panose="02040503050406030204" pitchFamily="18" charset="0"/>
                            </a:rPr>
                            <m:t> ∈ </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𝐶</m:t>
                              </m:r>
                            </m:e>
                            <m:sub>
                              <m:r>
                                <a:rPr lang="es-CL" sz="3600" i="1">
                                  <a:solidFill>
                                    <a:schemeClr val="tx1">
                                      <a:lumMod val="65000"/>
                                      <a:lumOff val="35000"/>
                                    </a:schemeClr>
                                  </a:solidFill>
                                  <a:latin typeface="Cambria Math" panose="02040503050406030204" pitchFamily="18" charset="0"/>
                                </a:rPr>
                                <m:t>𝑘</m:t>
                              </m:r>
                            </m:sub>
                          </m:sSub>
                        </m:sub>
                        <m:sup/>
                        <m:e>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𝑥</m:t>
                              </m:r>
                            </m:e>
                            <m:sub>
                              <m:r>
                                <a:rPr lang="es-CL" sz="3600" i="1">
                                  <a:solidFill>
                                    <a:schemeClr val="tx1">
                                      <a:lumMod val="65000"/>
                                      <a:lumOff val="35000"/>
                                    </a:schemeClr>
                                  </a:solidFill>
                                  <a:latin typeface="Cambria Math" panose="02040503050406030204" pitchFamily="18" charset="0"/>
                                </a:rPr>
                                <m:t>𝑖</m:t>
                              </m:r>
                              <m:r>
                                <a:rPr lang="es-CL" sz="3600" i="0">
                                  <a:solidFill>
                                    <a:schemeClr val="tx1">
                                      <a:lumMod val="65000"/>
                                      <a:lumOff val="35000"/>
                                    </a:schemeClr>
                                  </a:solidFill>
                                  <a:latin typeface="Cambria Math" panose="02040503050406030204" pitchFamily="18" charset="0"/>
                                </a:rPr>
                                <m:t> </m:t>
                              </m:r>
                            </m:sub>
                          </m:sSub>
                        </m:e>
                      </m:nary>
                    </m:oMath>
                  </m:oMathPara>
                </a14:m>
                <a:endParaRPr lang="es-CL" sz="3600" dirty="0">
                  <a:solidFill>
                    <a:schemeClr val="tx1">
                      <a:lumMod val="65000"/>
                      <a:lumOff val="35000"/>
                    </a:schemeClr>
                  </a:solidFill>
                </a:endParaRPr>
              </a:p>
            </p:txBody>
          </p:sp>
        </mc:Choice>
        <mc:Fallback xmlns="">
          <p:sp>
            <p:nvSpPr>
              <p:cNvPr id="2" name="Rectángulo 1"/>
              <p:cNvSpPr>
                <a:spLocks noRot="1" noChangeAspect="1" noMove="1" noResize="1" noEditPoints="1" noAdjustHandles="1" noChangeArrowheads="1" noChangeShapeType="1" noTextEdit="1"/>
              </p:cNvSpPr>
              <p:nvPr/>
            </p:nvSpPr>
            <p:spPr>
              <a:xfrm>
                <a:off x="6843379" y="8913537"/>
                <a:ext cx="3730060" cy="1506631"/>
              </a:xfrm>
              <a:prstGeom prst="rect">
                <a:avLst/>
              </a:prstGeom>
              <a:blipFill>
                <a:blip r:embed="rId3"/>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3" name="Rectángulo 12"/>
              <p:cNvSpPr/>
              <p:nvPr/>
            </p:nvSpPr>
            <p:spPr>
              <a:xfrm>
                <a:off x="7081436" y="10962456"/>
                <a:ext cx="2698239" cy="1604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L" sz="3600" b="1" i="1" smtClean="0">
                          <a:solidFill>
                            <a:schemeClr val="tx1">
                              <a:lumMod val="65000"/>
                              <a:lumOff val="35000"/>
                            </a:schemeClr>
                          </a:solidFill>
                          <a:latin typeface="Cambria Math" panose="02040503050406030204" pitchFamily="18" charset="0"/>
                        </a:rPr>
                        <m:t>𝒈</m:t>
                      </m:r>
                      <m:r>
                        <a:rPr lang="es-CL" sz="3600" b="0" i="0">
                          <a:solidFill>
                            <a:schemeClr val="tx1">
                              <a:lumMod val="65000"/>
                              <a:lumOff val="35000"/>
                            </a:schemeClr>
                          </a:solidFill>
                          <a:latin typeface="Cambria Math" panose="02040503050406030204" pitchFamily="18" charset="0"/>
                        </a:rPr>
                        <m:t>= </m:t>
                      </m:r>
                      <m:f>
                        <m:fPr>
                          <m:ctrlPr>
                            <a:rPr lang="es-CL" sz="3600" b="0" i="1">
                              <a:solidFill>
                                <a:schemeClr val="tx1">
                                  <a:lumMod val="65000"/>
                                  <a:lumOff val="35000"/>
                                </a:schemeClr>
                              </a:solidFill>
                              <a:latin typeface="Cambria Math" panose="02040503050406030204" pitchFamily="18" charset="0"/>
                            </a:rPr>
                          </m:ctrlPr>
                        </m:fPr>
                        <m:num>
                          <m:r>
                            <a:rPr lang="es-CL" sz="3600" b="0" i="0">
                              <a:solidFill>
                                <a:schemeClr val="tx1">
                                  <a:lumMod val="65000"/>
                                  <a:lumOff val="35000"/>
                                </a:schemeClr>
                              </a:solidFill>
                              <a:latin typeface="Cambria Math" panose="02040503050406030204" pitchFamily="18" charset="0"/>
                            </a:rPr>
                            <m:t>1</m:t>
                          </m:r>
                        </m:num>
                        <m:den>
                          <m:r>
                            <a:rPr lang="es-CL" sz="3600" b="0" i="1">
                              <a:solidFill>
                                <a:schemeClr val="tx1">
                                  <a:lumMod val="65000"/>
                                  <a:lumOff val="35000"/>
                                </a:schemeClr>
                              </a:solidFill>
                              <a:latin typeface="Cambria Math" panose="02040503050406030204" pitchFamily="18" charset="0"/>
                            </a:rPr>
                            <m:t>𝑛</m:t>
                          </m:r>
                        </m:den>
                      </m:f>
                      <m:nary>
                        <m:naryPr>
                          <m:chr m:val="∑"/>
                          <m:limLoc m:val="undOvr"/>
                          <m:ctrlPr>
                            <a:rPr lang="es-CL" sz="3600" b="0" i="1">
                              <a:solidFill>
                                <a:schemeClr val="tx1">
                                  <a:lumMod val="65000"/>
                                  <a:lumOff val="35000"/>
                                </a:schemeClr>
                              </a:solidFill>
                              <a:latin typeface="Cambria Math" panose="02040503050406030204" pitchFamily="18" charset="0"/>
                            </a:rPr>
                          </m:ctrlPr>
                        </m:naryPr>
                        <m:sub>
                          <m:r>
                            <a:rPr lang="es-CL" sz="3600" b="0" i="1">
                              <a:solidFill>
                                <a:schemeClr val="tx1">
                                  <a:lumMod val="65000"/>
                                  <a:lumOff val="35000"/>
                                </a:schemeClr>
                              </a:solidFill>
                              <a:latin typeface="Cambria Math" panose="02040503050406030204" pitchFamily="18" charset="0"/>
                            </a:rPr>
                            <m:t>𝑖</m:t>
                          </m:r>
                          <m:r>
                            <a:rPr lang="es-CL" sz="3600" b="0" i="0">
                              <a:solidFill>
                                <a:schemeClr val="tx1">
                                  <a:lumMod val="65000"/>
                                  <a:lumOff val="35000"/>
                                </a:schemeClr>
                              </a:solidFill>
                              <a:latin typeface="Cambria Math" panose="02040503050406030204" pitchFamily="18" charset="0"/>
                            </a:rPr>
                            <m:t>=1</m:t>
                          </m:r>
                        </m:sub>
                        <m:sup>
                          <m:r>
                            <a:rPr lang="es-CL" sz="3600" b="0" i="1">
                              <a:solidFill>
                                <a:schemeClr val="tx1">
                                  <a:lumMod val="65000"/>
                                  <a:lumOff val="35000"/>
                                </a:schemeClr>
                              </a:solidFill>
                              <a:latin typeface="Cambria Math" panose="02040503050406030204" pitchFamily="18" charset="0"/>
                            </a:rPr>
                            <m:t>𝑛</m:t>
                          </m:r>
                        </m:sup>
                        <m:e>
                          <m:sSub>
                            <m:sSubPr>
                              <m:ctrlPr>
                                <a:rPr lang="es-CL" sz="3600" b="0" i="1">
                                  <a:solidFill>
                                    <a:schemeClr val="tx1">
                                      <a:lumMod val="65000"/>
                                      <a:lumOff val="35000"/>
                                    </a:schemeClr>
                                  </a:solidFill>
                                  <a:latin typeface="Cambria Math" panose="02040503050406030204" pitchFamily="18" charset="0"/>
                                </a:rPr>
                              </m:ctrlPr>
                            </m:sSubPr>
                            <m:e>
                              <m:r>
                                <a:rPr lang="es-CL" sz="3600" b="0" i="1">
                                  <a:solidFill>
                                    <a:schemeClr val="tx1">
                                      <a:lumMod val="65000"/>
                                      <a:lumOff val="35000"/>
                                    </a:schemeClr>
                                  </a:solidFill>
                                  <a:latin typeface="Cambria Math" panose="02040503050406030204" pitchFamily="18" charset="0"/>
                                </a:rPr>
                                <m:t>𝑥</m:t>
                              </m:r>
                            </m:e>
                            <m:sub>
                              <m:r>
                                <a:rPr lang="es-CL" sz="3600" b="0" i="1">
                                  <a:solidFill>
                                    <a:schemeClr val="tx1">
                                      <a:lumMod val="65000"/>
                                      <a:lumOff val="35000"/>
                                    </a:schemeClr>
                                  </a:solidFill>
                                  <a:latin typeface="Cambria Math" panose="02040503050406030204" pitchFamily="18" charset="0"/>
                                </a:rPr>
                                <m:t>𝑖</m:t>
                              </m:r>
                            </m:sub>
                          </m:sSub>
                        </m:e>
                      </m:nary>
                    </m:oMath>
                  </m:oMathPara>
                </a14:m>
                <a:endParaRPr lang="es-CL" sz="3600" dirty="0">
                  <a:solidFill>
                    <a:schemeClr val="tx1">
                      <a:lumMod val="65000"/>
                      <a:lumOff val="35000"/>
                    </a:schemeClr>
                  </a:solidFill>
                </a:endParaRPr>
              </a:p>
            </p:txBody>
          </p:sp>
        </mc:Choice>
        <mc:Fallback xmlns="">
          <p:sp>
            <p:nvSpPr>
              <p:cNvPr id="13" name="Rectángulo 12"/>
              <p:cNvSpPr>
                <a:spLocks noRot="1" noChangeAspect="1" noMove="1" noResize="1" noEditPoints="1" noAdjustHandles="1" noChangeArrowheads="1" noChangeShapeType="1" noTextEdit="1"/>
              </p:cNvSpPr>
              <p:nvPr/>
            </p:nvSpPr>
            <p:spPr>
              <a:xfrm>
                <a:off x="7081436" y="10962456"/>
                <a:ext cx="2698239" cy="1604606"/>
              </a:xfrm>
              <a:prstGeom prst="rect">
                <a:avLst/>
              </a:prstGeom>
              <a:blipFill>
                <a:blip r:embed="rId4"/>
                <a:stretch>
                  <a:fillRect/>
                </a:stretch>
              </a:blipFill>
            </p:spPr>
            <p:txBody>
              <a:bodyPr/>
              <a:lstStyle/>
              <a:p>
                <a:r>
                  <a:rPr lang="es-CL">
                    <a:noFill/>
                  </a:rPr>
                  <a:t> </a:t>
                </a:r>
              </a:p>
            </p:txBody>
          </p:sp>
        </mc:Fallback>
      </mc:AlternateContent>
      <p:sp>
        <p:nvSpPr>
          <p:cNvPr id="14" name="AutoShape 2"/>
          <p:cNvSpPr>
            <a:spLocks/>
          </p:cNvSpPr>
          <p:nvPr/>
        </p:nvSpPr>
        <p:spPr bwMode="auto">
          <a:xfrm>
            <a:off x="10549702" y="11273664"/>
            <a:ext cx="4276491"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3600" b="1" dirty="0" smtClean="0">
                <a:solidFill>
                  <a:schemeClr val="accent1"/>
                </a:solidFill>
                <a:cs typeface="League Gothic" charset="0"/>
              </a:rPr>
              <a:t>Centro de gravedad total</a:t>
            </a:r>
            <a:endParaRPr lang="es-ES" sz="3600" dirty="0">
              <a:solidFill>
                <a:srgbClr val="838383"/>
              </a:solidFill>
              <a:cs typeface="League Gothic" charset="0"/>
            </a:endParaRPr>
          </a:p>
        </p:txBody>
      </p:sp>
    </p:spTree>
    <p:extLst>
      <p:ext uri="{BB962C8B-B14F-4D97-AF65-F5344CB8AC3E}">
        <p14:creationId xmlns:p14="http://schemas.microsoft.com/office/powerpoint/2010/main" val="258632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4000"/>
                            </p:stCondLst>
                            <p:childTnLst>
                              <p:par>
                                <p:cTn id="47" presetID="2" presetClass="entr" presetSubtype="2"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p:bldP spid="10" grpId="0" autoUpdateAnimBg="0"/>
      <p:bldP spid="11" grpId="0" autoUpdateAnimBg="0"/>
      <p:bldP spid="12" grpId="0"/>
      <p:bldP spid="1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Definiciones</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2"/>
          <p:cNvSpPr>
            <a:spLocks/>
          </p:cNvSpPr>
          <p:nvPr/>
        </p:nvSpPr>
        <p:spPr bwMode="auto">
          <a:xfrm>
            <a:off x="1874716" y="2535194"/>
            <a:ext cx="2415504"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4000" b="1" dirty="0" smtClean="0">
                <a:solidFill>
                  <a:schemeClr val="accent1"/>
                </a:solidFill>
                <a:cs typeface="League Gothic" charset="0"/>
              </a:rPr>
              <a:t>Inercia total:</a:t>
            </a:r>
            <a:endParaRPr lang="es-ES" sz="40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2" name="Rectángulo 1"/>
              <p:cNvSpPr/>
              <p:nvPr/>
            </p:nvSpPr>
            <p:spPr>
              <a:xfrm>
                <a:off x="6142294" y="3211513"/>
                <a:ext cx="4618616" cy="16021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CL" sz="3600" i="1" smtClean="0">
                          <a:solidFill>
                            <a:schemeClr val="tx1">
                              <a:lumMod val="65000"/>
                              <a:lumOff val="35000"/>
                            </a:schemeClr>
                          </a:solidFill>
                          <a:latin typeface="Cambria Math" panose="02040503050406030204" pitchFamily="18" charset="0"/>
                        </a:rPr>
                        <m:t>𝐼</m:t>
                      </m:r>
                      <m:r>
                        <a:rPr lang="es-CL" sz="3600" i="0">
                          <a:solidFill>
                            <a:schemeClr val="tx1">
                              <a:lumMod val="65000"/>
                              <a:lumOff val="35000"/>
                            </a:schemeClr>
                          </a:solidFill>
                          <a:latin typeface="Cambria Math" panose="02040503050406030204" pitchFamily="18" charset="0"/>
                        </a:rPr>
                        <m:t>= </m:t>
                      </m:r>
                      <m:f>
                        <m:fPr>
                          <m:ctrlPr>
                            <a:rPr lang="es-CL" sz="3600" i="1">
                              <a:solidFill>
                                <a:schemeClr val="tx1">
                                  <a:lumMod val="65000"/>
                                  <a:lumOff val="35000"/>
                                </a:schemeClr>
                              </a:solidFill>
                              <a:latin typeface="Cambria Math" panose="02040503050406030204" pitchFamily="18" charset="0"/>
                            </a:rPr>
                          </m:ctrlPr>
                        </m:fPr>
                        <m:num>
                          <m:r>
                            <a:rPr lang="es-CL" sz="3600" i="0">
                              <a:solidFill>
                                <a:schemeClr val="tx1">
                                  <a:lumMod val="65000"/>
                                  <a:lumOff val="35000"/>
                                </a:schemeClr>
                              </a:solidFill>
                              <a:latin typeface="Cambria Math" panose="02040503050406030204" pitchFamily="18" charset="0"/>
                            </a:rPr>
                            <m:t>1</m:t>
                          </m:r>
                        </m:num>
                        <m:den>
                          <m:r>
                            <a:rPr lang="es-CL" sz="3600" i="1">
                              <a:solidFill>
                                <a:schemeClr val="tx1">
                                  <a:lumMod val="65000"/>
                                  <a:lumOff val="35000"/>
                                </a:schemeClr>
                              </a:solidFill>
                              <a:latin typeface="Cambria Math" panose="02040503050406030204" pitchFamily="18" charset="0"/>
                            </a:rPr>
                            <m:t>𝑛</m:t>
                          </m:r>
                        </m:den>
                      </m:f>
                      <m:nary>
                        <m:naryPr>
                          <m:chr m:val="∑"/>
                          <m:limLoc m:val="undOvr"/>
                          <m:ctrlPr>
                            <a:rPr lang="es-CL" sz="3600" i="1">
                              <a:solidFill>
                                <a:schemeClr val="tx1">
                                  <a:lumMod val="65000"/>
                                  <a:lumOff val="35000"/>
                                </a:schemeClr>
                              </a:solidFill>
                              <a:latin typeface="Cambria Math" panose="02040503050406030204" pitchFamily="18" charset="0"/>
                            </a:rPr>
                          </m:ctrlPr>
                        </m:naryPr>
                        <m:sub>
                          <m:r>
                            <a:rPr lang="es-CL" sz="3600" b="1" i="1">
                              <a:solidFill>
                                <a:schemeClr val="tx1">
                                  <a:lumMod val="65000"/>
                                  <a:lumOff val="35000"/>
                                </a:schemeClr>
                              </a:solidFill>
                              <a:latin typeface="Cambria Math" panose="02040503050406030204" pitchFamily="18" charset="0"/>
                            </a:rPr>
                            <m:t>𝒊</m:t>
                          </m:r>
                          <m:r>
                            <a:rPr lang="es-CL" sz="3600" b="0" i="0">
                              <a:solidFill>
                                <a:schemeClr val="tx1">
                                  <a:lumMod val="65000"/>
                                  <a:lumOff val="35000"/>
                                </a:schemeClr>
                              </a:solidFill>
                              <a:latin typeface="Cambria Math" panose="02040503050406030204" pitchFamily="18" charset="0"/>
                            </a:rPr>
                            <m:t>=1</m:t>
                          </m:r>
                        </m:sub>
                        <m:sup>
                          <m:r>
                            <a:rPr lang="es-CL" sz="3600" b="1" i="1">
                              <a:solidFill>
                                <a:schemeClr val="tx1">
                                  <a:lumMod val="65000"/>
                                  <a:lumOff val="35000"/>
                                </a:schemeClr>
                              </a:solidFill>
                              <a:latin typeface="Cambria Math" panose="02040503050406030204" pitchFamily="18" charset="0"/>
                            </a:rPr>
                            <m:t>𝒏</m:t>
                          </m:r>
                        </m:sup>
                        <m:e>
                          <m:sSup>
                            <m:sSupPr>
                              <m:ctrlPr>
                                <a:rPr lang="es-CL" sz="3600" b="1" i="1">
                                  <a:solidFill>
                                    <a:schemeClr val="tx1">
                                      <a:lumMod val="65000"/>
                                      <a:lumOff val="35000"/>
                                    </a:schemeClr>
                                  </a:solidFill>
                                  <a:latin typeface="Cambria Math" panose="02040503050406030204" pitchFamily="18" charset="0"/>
                                </a:rPr>
                              </m:ctrlPr>
                            </m:sSupPr>
                            <m:e>
                              <m:r>
                                <a:rPr lang="es-CL" sz="3600" b="0" i="0">
                                  <a:solidFill>
                                    <a:schemeClr val="tx1">
                                      <a:lumMod val="65000"/>
                                      <a:lumOff val="35000"/>
                                    </a:schemeClr>
                                  </a:solidFill>
                                  <a:latin typeface="Cambria Math" panose="02040503050406030204" pitchFamily="18" charset="0"/>
                                </a:rPr>
                                <m:t>||</m:t>
                              </m:r>
                              <m:sSub>
                                <m:sSubPr>
                                  <m:ctrlPr>
                                    <a:rPr lang="es-CL" sz="3600" b="0" i="1">
                                      <a:solidFill>
                                        <a:schemeClr val="tx1">
                                          <a:lumMod val="65000"/>
                                          <a:lumOff val="35000"/>
                                        </a:schemeClr>
                                      </a:solidFill>
                                      <a:latin typeface="Cambria Math" panose="02040503050406030204" pitchFamily="18" charset="0"/>
                                    </a:rPr>
                                  </m:ctrlPr>
                                </m:sSubPr>
                                <m:e>
                                  <m:r>
                                    <a:rPr lang="es-CL" sz="3600" b="1" i="1">
                                      <a:solidFill>
                                        <a:schemeClr val="tx1">
                                          <a:lumMod val="65000"/>
                                          <a:lumOff val="35000"/>
                                        </a:schemeClr>
                                      </a:solidFill>
                                      <a:latin typeface="Cambria Math" panose="02040503050406030204" pitchFamily="18" charset="0"/>
                                    </a:rPr>
                                    <m:t>𝒙</m:t>
                                  </m:r>
                                </m:e>
                                <m:sub>
                                  <m:r>
                                    <a:rPr lang="es-CL" sz="3600" b="1" i="1">
                                      <a:solidFill>
                                        <a:schemeClr val="tx1">
                                          <a:lumMod val="65000"/>
                                          <a:lumOff val="35000"/>
                                        </a:schemeClr>
                                      </a:solidFill>
                                      <a:latin typeface="Cambria Math" panose="02040503050406030204" pitchFamily="18" charset="0"/>
                                    </a:rPr>
                                    <m:t>𝒊</m:t>
                                  </m:r>
                                </m:sub>
                              </m:sSub>
                              <m:r>
                                <a:rPr lang="es-CL" sz="3600" b="0" i="0">
                                  <a:solidFill>
                                    <a:schemeClr val="tx1">
                                      <a:lumMod val="65000"/>
                                      <a:lumOff val="35000"/>
                                    </a:schemeClr>
                                  </a:solidFill>
                                  <a:latin typeface="Cambria Math" panose="02040503050406030204" pitchFamily="18" charset="0"/>
                                </a:rPr>
                                <m:t>−</m:t>
                              </m:r>
                              <m:r>
                                <a:rPr lang="es-CL" sz="3600" b="1" i="1">
                                  <a:solidFill>
                                    <a:schemeClr val="tx1">
                                      <a:lumMod val="65000"/>
                                      <a:lumOff val="35000"/>
                                    </a:schemeClr>
                                  </a:solidFill>
                                  <a:latin typeface="Cambria Math" panose="02040503050406030204" pitchFamily="18" charset="0"/>
                                </a:rPr>
                                <m:t>𝒈</m:t>
                              </m:r>
                              <m:r>
                                <a:rPr lang="es-CL" sz="3600" b="0" i="0">
                                  <a:solidFill>
                                    <a:schemeClr val="tx1">
                                      <a:lumMod val="65000"/>
                                      <a:lumOff val="35000"/>
                                    </a:schemeClr>
                                  </a:solidFill>
                                  <a:latin typeface="Cambria Math" panose="02040503050406030204" pitchFamily="18" charset="0"/>
                                </a:rPr>
                                <m:t> ||</m:t>
                              </m:r>
                            </m:e>
                            <m:sup>
                              <m:r>
                                <a:rPr lang="es-CL" sz="3600" b="0" i="0">
                                  <a:solidFill>
                                    <a:schemeClr val="tx1">
                                      <a:lumMod val="65000"/>
                                      <a:lumOff val="35000"/>
                                    </a:schemeClr>
                                  </a:solidFill>
                                  <a:latin typeface="Cambria Math" panose="02040503050406030204" pitchFamily="18" charset="0"/>
                                </a:rPr>
                                <m:t>2</m:t>
                              </m:r>
                            </m:sup>
                          </m:sSup>
                        </m:e>
                      </m:nary>
                    </m:oMath>
                  </m:oMathPara>
                </a14:m>
                <a:endParaRPr lang="es-CL" sz="3600" dirty="0">
                  <a:solidFill>
                    <a:schemeClr val="tx1">
                      <a:lumMod val="65000"/>
                      <a:lumOff val="35000"/>
                    </a:schemeClr>
                  </a:solidFill>
                </a:endParaRPr>
              </a:p>
            </p:txBody>
          </p:sp>
        </mc:Choice>
        <mc:Fallback xmlns="">
          <p:sp>
            <p:nvSpPr>
              <p:cNvPr id="2" name="Rectángulo 1"/>
              <p:cNvSpPr>
                <a:spLocks noRot="1" noChangeAspect="1" noMove="1" noResize="1" noEditPoints="1" noAdjustHandles="1" noChangeArrowheads="1" noChangeShapeType="1" noTextEdit="1"/>
              </p:cNvSpPr>
              <p:nvPr/>
            </p:nvSpPr>
            <p:spPr>
              <a:xfrm>
                <a:off x="6142294" y="3211513"/>
                <a:ext cx="4618616" cy="1602170"/>
              </a:xfrm>
              <a:prstGeom prst="rect">
                <a:avLst/>
              </a:prstGeom>
              <a:blipFill>
                <a:blip r:embed="rId3"/>
                <a:stretch>
                  <a:fillRect/>
                </a:stretch>
              </a:blipFill>
            </p:spPr>
            <p:txBody>
              <a:bodyPr/>
              <a:lstStyle/>
              <a:p>
                <a:r>
                  <a:rPr lang="es-CL">
                    <a:noFill/>
                  </a:rPr>
                  <a:t> </a:t>
                </a:r>
              </a:p>
            </p:txBody>
          </p:sp>
        </mc:Fallback>
      </mc:AlternateContent>
      <p:sp>
        <p:nvSpPr>
          <p:cNvPr id="11" name="AutoShape 2"/>
          <p:cNvSpPr>
            <a:spLocks/>
          </p:cNvSpPr>
          <p:nvPr/>
        </p:nvSpPr>
        <p:spPr bwMode="auto">
          <a:xfrm>
            <a:off x="1874716" y="5221985"/>
            <a:ext cx="3954282"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4000" b="1" dirty="0" smtClean="0">
                <a:solidFill>
                  <a:schemeClr val="accent1"/>
                </a:solidFill>
                <a:cs typeface="League Gothic" charset="0"/>
              </a:rPr>
              <a:t>Inercia Inter-clúster:</a:t>
            </a:r>
            <a:endParaRPr lang="es-ES" sz="40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12" name="Rectángulo 11"/>
              <p:cNvSpPr/>
              <p:nvPr/>
            </p:nvSpPr>
            <p:spPr>
              <a:xfrm>
                <a:off x="4248472" y="6332304"/>
                <a:ext cx="9144000" cy="165006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s-CL" sz="3600" i="1" smtClean="0">
                          <a:solidFill>
                            <a:schemeClr val="tx1">
                              <a:lumMod val="65000"/>
                              <a:lumOff val="35000"/>
                            </a:schemeClr>
                          </a:solidFill>
                          <a:latin typeface="Cambria Math" panose="02040503050406030204" pitchFamily="18" charset="0"/>
                        </a:rPr>
                        <m:t>𝐵</m:t>
                      </m:r>
                      <m:d>
                        <m:dPr>
                          <m:ctrlPr>
                            <a:rPr lang="es-CL" sz="3600" i="1">
                              <a:solidFill>
                                <a:schemeClr val="tx1">
                                  <a:lumMod val="65000"/>
                                  <a:lumOff val="35000"/>
                                </a:schemeClr>
                              </a:solidFill>
                              <a:latin typeface="Cambria Math" panose="02040503050406030204" pitchFamily="18" charset="0"/>
                            </a:rPr>
                          </m:ctrlPr>
                        </m:dPr>
                        <m:e>
                          <m:r>
                            <a:rPr lang="es-CL" sz="3600" i="1">
                              <a:solidFill>
                                <a:schemeClr val="tx1">
                                  <a:lumMod val="65000"/>
                                  <a:lumOff val="35000"/>
                                </a:schemeClr>
                              </a:solidFill>
                              <a:latin typeface="Cambria Math" panose="02040503050406030204" pitchFamily="18" charset="0"/>
                            </a:rPr>
                            <m:t>𝑃</m:t>
                          </m:r>
                        </m:e>
                      </m:d>
                      <m:r>
                        <a:rPr lang="es-CL" sz="3600" i="0">
                          <a:solidFill>
                            <a:schemeClr val="tx1">
                              <a:lumMod val="65000"/>
                              <a:lumOff val="35000"/>
                            </a:schemeClr>
                          </a:solidFill>
                          <a:latin typeface="Cambria Math" panose="02040503050406030204" pitchFamily="18" charset="0"/>
                        </a:rPr>
                        <m:t>=</m:t>
                      </m:r>
                      <m:nary>
                        <m:naryPr>
                          <m:chr m:val="∑"/>
                          <m:limLoc m:val="undOvr"/>
                          <m:ctrlPr>
                            <a:rPr lang="es-CL" sz="3600" i="1">
                              <a:solidFill>
                                <a:schemeClr val="tx1">
                                  <a:lumMod val="65000"/>
                                  <a:lumOff val="35000"/>
                                </a:schemeClr>
                              </a:solidFill>
                              <a:latin typeface="Cambria Math" panose="02040503050406030204" pitchFamily="18" charset="0"/>
                            </a:rPr>
                          </m:ctrlPr>
                        </m:naryPr>
                        <m:sub>
                          <m:r>
                            <a:rPr lang="es-CL" sz="3600" i="1">
                              <a:solidFill>
                                <a:schemeClr val="tx1">
                                  <a:lumMod val="65000"/>
                                  <a:lumOff val="35000"/>
                                </a:schemeClr>
                              </a:solidFill>
                              <a:latin typeface="Cambria Math" panose="02040503050406030204" pitchFamily="18" charset="0"/>
                            </a:rPr>
                            <m:t>𝑘</m:t>
                          </m:r>
                          <m:r>
                            <a:rPr lang="es-CL" sz="3600" i="0">
                              <a:solidFill>
                                <a:schemeClr val="tx1">
                                  <a:lumMod val="65000"/>
                                  <a:lumOff val="35000"/>
                                </a:schemeClr>
                              </a:solidFill>
                              <a:latin typeface="Cambria Math" panose="02040503050406030204" pitchFamily="18" charset="0"/>
                            </a:rPr>
                            <m:t>=1</m:t>
                          </m:r>
                        </m:sub>
                        <m:sup>
                          <m:r>
                            <a:rPr lang="es-CL" sz="3600" i="1">
                              <a:solidFill>
                                <a:schemeClr val="tx1">
                                  <a:lumMod val="65000"/>
                                  <a:lumOff val="35000"/>
                                </a:schemeClr>
                              </a:solidFill>
                              <a:latin typeface="Cambria Math" panose="02040503050406030204" pitchFamily="18" charset="0"/>
                            </a:rPr>
                            <m:t>𝐾</m:t>
                          </m:r>
                        </m:sup>
                        <m:e>
                          <m:f>
                            <m:fPr>
                              <m:ctrlPr>
                                <a:rPr lang="es-CL" sz="3600" i="1">
                                  <a:solidFill>
                                    <a:schemeClr val="tx1">
                                      <a:lumMod val="65000"/>
                                      <a:lumOff val="35000"/>
                                    </a:schemeClr>
                                  </a:solidFill>
                                  <a:latin typeface="Cambria Math" panose="02040503050406030204" pitchFamily="18" charset="0"/>
                                </a:rPr>
                              </m:ctrlPr>
                            </m:fPr>
                            <m:num>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𝐶</m:t>
                                  </m:r>
                                </m:e>
                                <m:sub>
                                  <m:r>
                                    <a:rPr lang="es-CL" sz="3600" i="1">
                                      <a:solidFill>
                                        <a:schemeClr val="tx1">
                                          <a:lumMod val="65000"/>
                                          <a:lumOff val="35000"/>
                                        </a:schemeClr>
                                      </a:solidFill>
                                      <a:latin typeface="Cambria Math" panose="02040503050406030204" pitchFamily="18" charset="0"/>
                                    </a:rPr>
                                    <m:t>𝑘</m:t>
                                  </m:r>
                                </m:sub>
                              </m:sSub>
                              <m:r>
                                <a:rPr lang="es-CL" sz="3600" i="0">
                                  <a:solidFill>
                                    <a:schemeClr val="tx1">
                                      <a:lumMod val="65000"/>
                                      <a:lumOff val="35000"/>
                                    </a:schemeClr>
                                  </a:solidFill>
                                  <a:latin typeface="Cambria Math" panose="02040503050406030204" pitchFamily="18" charset="0"/>
                                </a:rPr>
                                <m:t>|</m:t>
                              </m:r>
                            </m:num>
                            <m:den>
                              <m:r>
                                <a:rPr lang="es-CL" sz="3600" i="1">
                                  <a:solidFill>
                                    <a:schemeClr val="tx1">
                                      <a:lumMod val="65000"/>
                                      <a:lumOff val="35000"/>
                                    </a:schemeClr>
                                  </a:solidFill>
                                  <a:latin typeface="Cambria Math" panose="02040503050406030204" pitchFamily="18" charset="0"/>
                                </a:rPr>
                                <m:t>𝑛</m:t>
                              </m:r>
                            </m:den>
                          </m:f>
                        </m:e>
                      </m:nary>
                      <m:sSup>
                        <m:sSupPr>
                          <m:ctrlPr>
                            <a:rPr lang="es-CL" sz="3600" i="1">
                              <a:solidFill>
                                <a:schemeClr val="tx1">
                                  <a:lumMod val="65000"/>
                                  <a:lumOff val="35000"/>
                                </a:schemeClr>
                              </a:solidFill>
                              <a:latin typeface="Cambria Math" panose="02040503050406030204" pitchFamily="18" charset="0"/>
                            </a:rPr>
                          </m:ctrlPr>
                        </m:sSupPr>
                        <m:e>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b="1" i="1">
                                  <a:solidFill>
                                    <a:schemeClr val="tx1">
                                      <a:lumMod val="65000"/>
                                      <a:lumOff val="35000"/>
                                    </a:schemeClr>
                                  </a:solidFill>
                                  <a:latin typeface="Cambria Math" panose="02040503050406030204" pitchFamily="18" charset="0"/>
                                </a:rPr>
                                <m:t>𝒈</m:t>
                              </m:r>
                            </m:e>
                            <m:sub>
                              <m:r>
                                <a:rPr lang="es-CL" sz="3600" b="1" i="1">
                                  <a:solidFill>
                                    <a:schemeClr val="tx1">
                                      <a:lumMod val="65000"/>
                                      <a:lumOff val="35000"/>
                                    </a:schemeClr>
                                  </a:solidFill>
                                  <a:latin typeface="Cambria Math" panose="02040503050406030204" pitchFamily="18" charset="0"/>
                                </a:rPr>
                                <m:t>𝒌</m:t>
                              </m:r>
                            </m:sub>
                          </m:sSub>
                          <m:r>
                            <a:rPr lang="es-CL" sz="3600" b="0" i="0">
                              <a:solidFill>
                                <a:schemeClr val="tx1">
                                  <a:lumMod val="65000"/>
                                  <a:lumOff val="35000"/>
                                </a:schemeClr>
                              </a:solidFill>
                              <a:latin typeface="Cambria Math" panose="02040503050406030204" pitchFamily="18" charset="0"/>
                            </a:rPr>
                            <m:t>−</m:t>
                          </m:r>
                          <m:r>
                            <a:rPr lang="es-CL" sz="3600" b="1" i="1">
                              <a:solidFill>
                                <a:schemeClr val="tx1">
                                  <a:lumMod val="65000"/>
                                  <a:lumOff val="35000"/>
                                </a:schemeClr>
                              </a:solidFill>
                              <a:latin typeface="Cambria Math" panose="02040503050406030204" pitchFamily="18" charset="0"/>
                            </a:rPr>
                            <m:t>𝒈</m:t>
                          </m:r>
                          <m:r>
                            <a:rPr lang="es-CL" sz="3600" b="0" i="0">
                              <a:solidFill>
                                <a:schemeClr val="tx1">
                                  <a:lumMod val="65000"/>
                                  <a:lumOff val="35000"/>
                                </a:schemeClr>
                              </a:solidFill>
                              <a:latin typeface="Cambria Math" panose="02040503050406030204" pitchFamily="18" charset="0"/>
                            </a:rPr>
                            <m:t>||</m:t>
                          </m:r>
                        </m:e>
                        <m:sup>
                          <m:r>
                            <a:rPr lang="es-CL" sz="3600" b="0" i="0">
                              <a:solidFill>
                                <a:schemeClr val="tx1">
                                  <a:lumMod val="65000"/>
                                  <a:lumOff val="35000"/>
                                </a:schemeClr>
                              </a:solidFill>
                              <a:latin typeface="Cambria Math" panose="02040503050406030204" pitchFamily="18" charset="0"/>
                            </a:rPr>
                            <m:t>2</m:t>
                          </m:r>
                        </m:sup>
                      </m:sSup>
                    </m:oMath>
                  </m:oMathPara>
                </a14:m>
                <a:endParaRPr lang="es-CL" sz="3600" dirty="0">
                  <a:solidFill>
                    <a:schemeClr val="tx1">
                      <a:lumMod val="65000"/>
                      <a:lumOff val="35000"/>
                    </a:schemeClr>
                  </a:solidFill>
                </a:endParaRPr>
              </a:p>
            </p:txBody>
          </p:sp>
        </mc:Choice>
        <mc:Fallback xmlns="">
          <p:sp>
            <p:nvSpPr>
              <p:cNvPr id="12" name="Rectángulo 11"/>
              <p:cNvSpPr>
                <a:spLocks noRot="1" noChangeAspect="1" noMove="1" noResize="1" noEditPoints="1" noAdjustHandles="1" noChangeArrowheads="1" noChangeShapeType="1" noTextEdit="1"/>
              </p:cNvSpPr>
              <p:nvPr/>
            </p:nvSpPr>
            <p:spPr>
              <a:xfrm>
                <a:off x="4248472" y="6332304"/>
                <a:ext cx="9144000" cy="1650067"/>
              </a:xfrm>
              <a:prstGeom prst="rect">
                <a:avLst/>
              </a:prstGeom>
              <a:blipFill>
                <a:blip r:embed="rId4"/>
                <a:stretch>
                  <a:fillRect/>
                </a:stretch>
              </a:blipFill>
            </p:spPr>
            <p:txBody>
              <a:bodyPr/>
              <a:lstStyle/>
              <a:p>
                <a:r>
                  <a:rPr lang="es-CL">
                    <a:noFill/>
                  </a:rPr>
                  <a:t> </a:t>
                </a:r>
              </a:p>
            </p:txBody>
          </p:sp>
        </mc:Fallback>
      </mc:AlternateContent>
      <p:sp>
        <p:nvSpPr>
          <p:cNvPr id="13" name="AutoShape 2"/>
          <p:cNvSpPr>
            <a:spLocks/>
          </p:cNvSpPr>
          <p:nvPr/>
        </p:nvSpPr>
        <p:spPr bwMode="auto">
          <a:xfrm>
            <a:off x="1874716" y="8256553"/>
            <a:ext cx="3954282"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4000" b="1" dirty="0" smtClean="0">
                <a:solidFill>
                  <a:schemeClr val="accent1"/>
                </a:solidFill>
                <a:cs typeface="League Gothic" charset="0"/>
              </a:rPr>
              <a:t>Inercia Intra-clúster:</a:t>
            </a:r>
            <a:endParaRPr lang="es-ES" sz="40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14" name="Rectángulo 13"/>
              <p:cNvSpPr/>
              <p:nvPr/>
            </p:nvSpPr>
            <p:spPr>
              <a:xfrm>
                <a:off x="4607496" y="9274708"/>
                <a:ext cx="9144000" cy="172008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m:rPr>
                          <m:sty m:val="p"/>
                        </m:rPr>
                        <a:rPr lang="es-CL" sz="3600" smtClean="0">
                          <a:solidFill>
                            <a:schemeClr val="tx1">
                              <a:lumMod val="65000"/>
                              <a:lumOff val="35000"/>
                            </a:schemeClr>
                          </a:solidFill>
                          <a:latin typeface="Cambria Math" panose="02040503050406030204" pitchFamily="18" charset="0"/>
                        </a:rPr>
                        <m:t>W</m:t>
                      </m:r>
                      <m:d>
                        <m:dPr>
                          <m:ctrlPr>
                            <a:rPr lang="es-CL" sz="3600" i="1">
                              <a:solidFill>
                                <a:schemeClr val="tx1">
                                  <a:lumMod val="65000"/>
                                  <a:lumOff val="35000"/>
                                </a:schemeClr>
                              </a:solidFill>
                              <a:latin typeface="Cambria Math" panose="02040503050406030204" pitchFamily="18" charset="0"/>
                            </a:rPr>
                          </m:ctrlPr>
                        </m:dPr>
                        <m:e>
                          <m:r>
                            <m:rPr>
                              <m:sty m:val="p"/>
                            </m:rPr>
                            <a:rPr lang="es-CL" sz="3600" i="0">
                              <a:solidFill>
                                <a:schemeClr val="tx1">
                                  <a:lumMod val="65000"/>
                                  <a:lumOff val="35000"/>
                                </a:schemeClr>
                              </a:solidFill>
                              <a:latin typeface="Cambria Math" panose="02040503050406030204" pitchFamily="18" charset="0"/>
                            </a:rPr>
                            <m:t>P</m:t>
                          </m:r>
                        </m:e>
                      </m:d>
                      <m:r>
                        <a:rPr lang="es-CL" sz="3600" i="0">
                          <a:solidFill>
                            <a:schemeClr val="tx1">
                              <a:lumMod val="65000"/>
                              <a:lumOff val="35000"/>
                            </a:schemeClr>
                          </a:solidFill>
                          <a:latin typeface="Cambria Math" panose="02040503050406030204" pitchFamily="18" charset="0"/>
                        </a:rPr>
                        <m:t>= </m:t>
                      </m:r>
                      <m:nary>
                        <m:naryPr>
                          <m:chr m:val="∑"/>
                          <m:limLoc m:val="undOvr"/>
                          <m:ctrlPr>
                            <a:rPr lang="es-CL" sz="3600" i="1">
                              <a:solidFill>
                                <a:schemeClr val="tx1">
                                  <a:lumMod val="65000"/>
                                  <a:lumOff val="35000"/>
                                </a:schemeClr>
                              </a:solidFill>
                              <a:latin typeface="Cambria Math" panose="02040503050406030204" pitchFamily="18" charset="0"/>
                            </a:rPr>
                          </m:ctrlPr>
                        </m:naryPr>
                        <m:sub>
                          <m:r>
                            <a:rPr lang="es-CL" sz="3600" i="1">
                              <a:solidFill>
                                <a:schemeClr val="tx1">
                                  <a:lumMod val="65000"/>
                                  <a:lumOff val="35000"/>
                                </a:schemeClr>
                              </a:solidFill>
                              <a:latin typeface="Cambria Math" panose="02040503050406030204" pitchFamily="18" charset="0"/>
                            </a:rPr>
                            <m:t>𝑘</m:t>
                          </m:r>
                          <m:r>
                            <a:rPr lang="es-CL" sz="3600" i="0">
                              <a:solidFill>
                                <a:schemeClr val="tx1">
                                  <a:lumMod val="65000"/>
                                  <a:lumOff val="35000"/>
                                </a:schemeClr>
                              </a:solidFill>
                              <a:latin typeface="Cambria Math" panose="02040503050406030204" pitchFamily="18" charset="0"/>
                            </a:rPr>
                            <m:t>=1</m:t>
                          </m:r>
                        </m:sub>
                        <m:sup>
                          <m:r>
                            <a:rPr lang="es-CL" sz="3600" i="1">
                              <a:solidFill>
                                <a:schemeClr val="tx1">
                                  <a:lumMod val="65000"/>
                                  <a:lumOff val="35000"/>
                                </a:schemeClr>
                              </a:solidFill>
                              <a:latin typeface="Cambria Math" panose="02040503050406030204" pitchFamily="18" charset="0"/>
                            </a:rPr>
                            <m:t>𝐾</m:t>
                          </m:r>
                        </m:sup>
                        <m:e>
                          <m:r>
                            <a:rPr lang="es-CL" sz="3600" i="1">
                              <a:solidFill>
                                <a:schemeClr val="tx1">
                                  <a:lumMod val="65000"/>
                                  <a:lumOff val="35000"/>
                                </a:schemeClr>
                              </a:solidFill>
                              <a:latin typeface="Cambria Math" panose="02040503050406030204" pitchFamily="18" charset="0"/>
                            </a:rPr>
                            <m:t>𝐼</m:t>
                          </m:r>
                          <m:d>
                            <m:dPr>
                              <m:ctrlPr>
                                <a:rPr lang="es-CL" sz="3600" i="1">
                                  <a:solidFill>
                                    <a:schemeClr val="tx1">
                                      <a:lumMod val="65000"/>
                                      <a:lumOff val="35000"/>
                                    </a:schemeClr>
                                  </a:solidFill>
                                  <a:latin typeface="Cambria Math" panose="02040503050406030204" pitchFamily="18" charset="0"/>
                                </a:rPr>
                              </m:ctrlPr>
                            </m:dPr>
                            <m:e>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𝐶</m:t>
                                  </m:r>
                                </m:e>
                                <m:sub>
                                  <m:r>
                                    <a:rPr lang="es-CL" sz="3600" i="1">
                                      <a:solidFill>
                                        <a:schemeClr val="tx1">
                                          <a:lumMod val="65000"/>
                                          <a:lumOff val="35000"/>
                                        </a:schemeClr>
                                      </a:solidFill>
                                      <a:latin typeface="Cambria Math" panose="02040503050406030204" pitchFamily="18" charset="0"/>
                                    </a:rPr>
                                    <m:t>𝑘</m:t>
                                  </m:r>
                                </m:sub>
                              </m:sSub>
                            </m:e>
                          </m:d>
                          <m:r>
                            <a:rPr lang="es-CL" sz="3600" i="0">
                              <a:solidFill>
                                <a:schemeClr val="tx1">
                                  <a:lumMod val="65000"/>
                                  <a:lumOff val="35000"/>
                                </a:schemeClr>
                              </a:solidFill>
                              <a:latin typeface="Cambria Math" panose="02040503050406030204" pitchFamily="18" charset="0"/>
                            </a:rPr>
                            <m:t>= </m:t>
                          </m:r>
                          <m:f>
                            <m:fPr>
                              <m:ctrlPr>
                                <a:rPr lang="es-CL" sz="3600" i="1">
                                  <a:solidFill>
                                    <a:schemeClr val="tx1">
                                      <a:lumMod val="65000"/>
                                      <a:lumOff val="35000"/>
                                    </a:schemeClr>
                                  </a:solidFill>
                                  <a:latin typeface="Cambria Math" panose="02040503050406030204" pitchFamily="18" charset="0"/>
                                </a:rPr>
                              </m:ctrlPr>
                            </m:fPr>
                            <m:num>
                              <m:r>
                                <a:rPr lang="es-CL" sz="3600" i="0">
                                  <a:solidFill>
                                    <a:schemeClr val="tx1">
                                      <a:lumMod val="65000"/>
                                      <a:lumOff val="35000"/>
                                    </a:schemeClr>
                                  </a:solidFill>
                                  <a:latin typeface="Cambria Math" panose="02040503050406030204" pitchFamily="18" charset="0"/>
                                </a:rPr>
                                <m:t>1</m:t>
                              </m:r>
                            </m:num>
                            <m:den>
                              <m:r>
                                <a:rPr lang="es-CL" sz="3600" i="1">
                                  <a:solidFill>
                                    <a:schemeClr val="tx1">
                                      <a:lumMod val="65000"/>
                                      <a:lumOff val="35000"/>
                                    </a:schemeClr>
                                  </a:solidFill>
                                  <a:latin typeface="Cambria Math" panose="02040503050406030204" pitchFamily="18" charset="0"/>
                                </a:rPr>
                                <m:t>𝑛</m:t>
                              </m:r>
                            </m:den>
                          </m:f>
                        </m:e>
                      </m:nary>
                      <m:nary>
                        <m:naryPr>
                          <m:chr m:val="∑"/>
                          <m:limLoc m:val="undOvr"/>
                          <m:ctrlPr>
                            <a:rPr lang="es-CL" sz="3600" i="1">
                              <a:solidFill>
                                <a:schemeClr val="tx1">
                                  <a:lumMod val="65000"/>
                                  <a:lumOff val="35000"/>
                                </a:schemeClr>
                              </a:solidFill>
                              <a:latin typeface="Cambria Math" panose="02040503050406030204" pitchFamily="18" charset="0"/>
                            </a:rPr>
                          </m:ctrlPr>
                        </m:naryPr>
                        <m:sub>
                          <m:r>
                            <a:rPr lang="es-CL" sz="3600" i="1">
                              <a:solidFill>
                                <a:schemeClr val="tx1">
                                  <a:lumMod val="65000"/>
                                  <a:lumOff val="35000"/>
                                </a:schemeClr>
                              </a:solidFill>
                              <a:latin typeface="Cambria Math" panose="02040503050406030204" pitchFamily="18" charset="0"/>
                            </a:rPr>
                            <m:t>𝑘</m:t>
                          </m:r>
                          <m:r>
                            <a:rPr lang="es-CL" sz="3600" i="0">
                              <a:solidFill>
                                <a:schemeClr val="tx1">
                                  <a:lumMod val="65000"/>
                                  <a:lumOff val="35000"/>
                                </a:schemeClr>
                              </a:solidFill>
                              <a:latin typeface="Cambria Math" panose="02040503050406030204" pitchFamily="18" charset="0"/>
                            </a:rPr>
                            <m:t>=1</m:t>
                          </m:r>
                        </m:sub>
                        <m:sup>
                          <m:r>
                            <a:rPr lang="es-CL" sz="3600" i="1">
                              <a:solidFill>
                                <a:schemeClr val="tx1">
                                  <a:lumMod val="65000"/>
                                  <a:lumOff val="35000"/>
                                </a:schemeClr>
                              </a:solidFill>
                              <a:latin typeface="Cambria Math" panose="02040503050406030204" pitchFamily="18" charset="0"/>
                            </a:rPr>
                            <m:t>𝐾</m:t>
                          </m:r>
                        </m:sup>
                        <m:e>
                          <m:nary>
                            <m:naryPr>
                              <m:chr m:val="∑"/>
                              <m:limLoc m:val="undOvr"/>
                              <m:supHide m:val="on"/>
                              <m:ctrlPr>
                                <a:rPr lang="es-CL" sz="3600" i="1">
                                  <a:solidFill>
                                    <a:schemeClr val="tx1">
                                      <a:lumMod val="65000"/>
                                      <a:lumOff val="35000"/>
                                    </a:schemeClr>
                                  </a:solidFill>
                                  <a:latin typeface="Cambria Math" panose="02040503050406030204" pitchFamily="18" charset="0"/>
                                </a:rPr>
                              </m:ctrlPr>
                            </m:naryPr>
                            <m:sub>
                              <m:r>
                                <a:rPr lang="es-CL" sz="3600" i="1">
                                  <a:solidFill>
                                    <a:schemeClr val="tx1">
                                      <a:lumMod val="65000"/>
                                      <a:lumOff val="35000"/>
                                    </a:schemeClr>
                                  </a:solidFill>
                                  <a:latin typeface="Cambria Math" panose="02040503050406030204" pitchFamily="18" charset="0"/>
                                </a:rPr>
                                <m:t>𝑖</m:t>
                              </m:r>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𝐶</m:t>
                                  </m:r>
                                </m:e>
                                <m:sub>
                                  <m:r>
                                    <a:rPr lang="es-CL" sz="3600" i="1">
                                      <a:solidFill>
                                        <a:schemeClr val="tx1">
                                          <a:lumMod val="65000"/>
                                          <a:lumOff val="35000"/>
                                        </a:schemeClr>
                                      </a:solidFill>
                                      <a:latin typeface="Cambria Math" panose="02040503050406030204" pitchFamily="18" charset="0"/>
                                    </a:rPr>
                                    <m:t>𝑘</m:t>
                                  </m:r>
                                </m:sub>
                              </m:sSub>
                            </m:sub>
                            <m:sup/>
                            <m:e>
                              <m:sSup>
                                <m:sSupPr>
                                  <m:ctrlPr>
                                    <a:rPr lang="es-CL" sz="3600" i="1">
                                      <a:solidFill>
                                        <a:schemeClr val="tx1">
                                          <a:lumMod val="65000"/>
                                          <a:lumOff val="35000"/>
                                        </a:schemeClr>
                                      </a:solidFill>
                                      <a:latin typeface="Cambria Math" panose="02040503050406030204" pitchFamily="18" charset="0"/>
                                    </a:rPr>
                                  </m:ctrlPr>
                                </m:sSupPr>
                                <m:e>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𝑥</m:t>
                                      </m:r>
                                    </m:e>
                                    <m:sub>
                                      <m:r>
                                        <a:rPr lang="es-CL" sz="3600" i="1">
                                          <a:solidFill>
                                            <a:schemeClr val="tx1">
                                              <a:lumMod val="65000"/>
                                              <a:lumOff val="35000"/>
                                            </a:schemeClr>
                                          </a:solidFill>
                                          <a:latin typeface="Cambria Math" panose="02040503050406030204" pitchFamily="18" charset="0"/>
                                        </a:rPr>
                                        <m:t>𝑖</m:t>
                                      </m:r>
                                    </m:sub>
                                  </m:sSub>
                                  <m:r>
                                    <a:rPr lang="es-CL" sz="3600" i="0">
                                      <a:solidFill>
                                        <a:schemeClr val="tx1">
                                          <a:lumMod val="65000"/>
                                          <a:lumOff val="35000"/>
                                        </a:schemeClr>
                                      </a:solidFill>
                                      <a:latin typeface="Cambria Math" panose="02040503050406030204" pitchFamily="18" charset="0"/>
                                    </a:rPr>
                                    <m:t>−</m:t>
                                  </m:r>
                                  <m:sSub>
                                    <m:sSubPr>
                                      <m:ctrlPr>
                                        <a:rPr lang="es-CL" sz="3600" i="1">
                                          <a:solidFill>
                                            <a:schemeClr val="tx1">
                                              <a:lumMod val="65000"/>
                                              <a:lumOff val="35000"/>
                                            </a:schemeClr>
                                          </a:solidFill>
                                          <a:latin typeface="Cambria Math" panose="02040503050406030204" pitchFamily="18" charset="0"/>
                                        </a:rPr>
                                      </m:ctrlPr>
                                    </m:sSubPr>
                                    <m:e>
                                      <m:r>
                                        <a:rPr lang="es-CL" sz="3600" i="1">
                                          <a:solidFill>
                                            <a:schemeClr val="tx1">
                                              <a:lumMod val="65000"/>
                                              <a:lumOff val="35000"/>
                                            </a:schemeClr>
                                          </a:solidFill>
                                          <a:latin typeface="Cambria Math" panose="02040503050406030204" pitchFamily="18" charset="0"/>
                                        </a:rPr>
                                        <m:t>𝑔</m:t>
                                      </m:r>
                                    </m:e>
                                    <m:sub>
                                      <m:r>
                                        <a:rPr lang="es-CL" sz="3600" i="1">
                                          <a:solidFill>
                                            <a:schemeClr val="tx1">
                                              <a:lumMod val="65000"/>
                                              <a:lumOff val="35000"/>
                                            </a:schemeClr>
                                          </a:solidFill>
                                          <a:latin typeface="Cambria Math" panose="02040503050406030204" pitchFamily="18" charset="0"/>
                                        </a:rPr>
                                        <m:t>𝑘</m:t>
                                      </m:r>
                                    </m:sub>
                                  </m:sSub>
                                  <m:r>
                                    <a:rPr lang="es-CL" sz="3600" i="0">
                                      <a:solidFill>
                                        <a:schemeClr val="tx1">
                                          <a:lumMod val="65000"/>
                                          <a:lumOff val="35000"/>
                                        </a:schemeClr>
                                      </a:solidFill>
                                      <a:latin typeface="Cambria Math" panose="02040503050406030204" pitchFamily="18" charset="0"/>
                                    </a:rPr>
                                    <m:t>||</m:t>
                                  </m:r>
                                </m:e>
                                <m:sup>
                                  <m:r>
                                    <a:rPr lang="es-CL" sz="3600" i="0">
                                      <a:solidFill>
                                        <a:schemeClr val="tx1">
                                          <a:lumMod val="65000"/>
                                          <a:lumOff val="35000"/>
                                        </a:schemeClr>
                                      </a:solidFill>
                                      <a:latin typeface="Cambria Math" panose="02040503050406030204" pitchFamily="18" charset="0"/>
                                    </a:rPr>
                                    <m:t>2</m:t>
                                  </m:r>
                                </m:sup>
                              </m:sSup>
                            </m:e>
                          </m:nary>
                        </m:e>
                      </m:nary>
                    </m:oMath>
                  </m:oMathPara>
                </a14:m>
                <a:endParaRPr lang="es-CL" sz="3600" dirty="0">
                  <a:solidFill>
                    <a:schemeClr val="tx1">
                      <a:lumMod val="65000"/>
                      <a:lumOff val="35000"/>
                    </a:schemeClr>
                  </a:solidFill>
                </a:endParaRPr>
              </a:p>
            </p:txBody>
          </p:sp>
        </mc:Choice>
        <mc:Fallback xmlns="">
          <p:sp>
            <p:nvSpPr>
              <p:cNvPr id="14" name="Rectángulo 13"/>
              <p:cNvSpPr>
                <a:spLocks noRot="1" noChangeAspect="1" noMove="1" noResize="1" noEditPoints="1" noAdjustHandles="1" noChangeArrowheads="1" noChangeShapeType="1" noTextEdit="1"/>
              </p:cNvSpPr>
              <p:nvPr/>
            </p:nvSpPr>
            <p:spPr>
              <a:xfrm>
                <a:off x="4607496" y="9274708"/>
                <a:ext cx="9144000" cy="1720086"/>
              </a:xfrm>
              <a:prstGeom prst="rect">
                <a:avLst/>
              </a:prstGeom>
              <a:blipFill>
                <a:blip r:embed="rId5"/>
                <a:stretch>
                  <a:fillRect/>
                </a:stretch>
              </a:blipFill>
            </p:spPr>
            <p:txBody>
              <a:bodyPr/>
              <a:lstStyle/>
              <a:p>
                <a:r>
                  <a:rPr lang="es-CL">
                    <a:noFill/>
                  </a:rPr>
                  <a:t> </a:t>
                </a:r>
              </a:p>
            </p:txBody>
          </p:sp>
        </mc:Fallback>
      </mc:AlternateContent>
      <p:sp>
        <p:nvSpPr>
          <p:cNvPr id="15" name="AutoShape 2"/>
          <p:cNvSpPr>
            <a:spLocks/>
          </p:cNvSpPr>
          <p:nvPr/>
        </p:nvSpPr>
        <p:spPr bwMode="auto">
          <a:xfrm>
            <a:off x="1874716" y="11131174"/>
            <a:ext cx="3954282"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4000" b="1" dirty="0" smtClean="0">
                <a:solidFill>
                  <a:schemeClr val="accent1"/>
                </a:solidFill>
                <a:cs typeface="League Gothic" charset="0"/>
              </a:rPr>
              <a:t>T. Igualdad de </a:t>
            </a:r>
            <a:r>
              <a:rPr lang="es-ES" sz="4000" b="1" i="1" dirty="0" smtClean="0">
                <a:solidFill>
                  <a:schemeClr val="accent1"/>
                </a:solidFill>
                <a:cs typeface="League Gothic" charset="0"/>
              </a:rPr>
              <a:t>Fisher</a:t>
            </a:r>
            <a:r>
              <a:rPr lang="es-ES" sz="4000" b="1" dirty="0" smtClean="0">
                <a:solidFill>
                  <a:schemeClr val="accent1"/>
                </a:solidFill>
                <a:cs typeface="League Gothic" charset="0"/>
              </a:rPr>
              <a:t> :</a:t>
            </a:r>
            <a:endParaRPr lang="es-ES" sz="4000" dirty="0">
              <a:solidFill>
                <a:srgbClr val="838383"/>
              </a:solidFill>
              <a:cs typeface="League Gothic" charset="0"/>
            </a:endParaRPr>
          </a:p>
        </p:txBody>
      </p:sp>
      <mc:AlternateContent xmlns:mc="http://schemas.openxmlformats.org/markup-compatibility/2006" xmlns:a14="http://schemas.microsoft.com/office/drawing/2010/main">
        <mc:Choice Requires="a14">
          <p:sp>
            <p:nvSpPr>
              <p:cNvPr id="16" name="Rectángulo 15"/>
              <p:cNvSpPr/>
              <p:nvPr/>
            </p:nvSpPr>
            <p:spPr>
              <a:xfrm>
                <a:off x="7003685" y="12287130"/>
                <a:ext cx="373095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CL" sz="3600" i="1" smtClean="0">
                          <a:solidFill>
                            <a:schemeClr val="tx1">
                              <a:lumMod val="65000"/>
                              <a:lumOff val="35000"/>
                            </a:schemeClr>
                          </a:solidFill>
                          <a:latin typeface="Cambria Math" panose="02040503050406030204" pitchFamily="18" charset="0"/>
                        </a:rPr>
                        <m:t>𝐼</m:t>
                      </m:r>
                      <m:r>
                        <a:rPr lang="es-CL" sz="3600" i="0">
                          <a:solidFill>
                            <a:schemeClr val="tx1">
                              <a:lumMod val="65000"/>
                              <a:lumOff val="35000"/>
                            </a:schemeClr>
                          </a:solidFill>
                          <a:latin typeface="Cambria Math" panose="02040503050406030204" pitchFamily="18" charset="0"/>
                        </a:rPr>
                        <m:t>=</m:t>
                      </m:r>
                      <m:r>
                        <a:rPr lang="es-CL" sz="3600" i="1">
                          <a:solidFill>
                            <a:schemeClr val="tx1">
                              <a:lumMod val="65000"/>
                              <a:lumOff val="35000"/>
                            </a:schemeClr>
                          </a:solidFill>
                          <a:latin typeface="Cambria Math" panose="02040503050406030204" pitchFamily="18" charset="0"/>
                        </a:rPr>
                        <m:t>𝐵</m:t>
                      </m:r>
                      <m:d>
                        <m:dPr>
                          <m:ctrlPr>
                            <a:rPr lang="es-CL" sz="3600" i="1">
                              <a:solidFill>
                                <a:schemeClr val="tx1">
                                  <a:lumMod val="65000"/>
                                  <a:lumOff val="35000"/>
                                </a:schemeClr>
                              </a:solidFill>
                              <a:latin typeface="Cambria Math" panose="02040503050406030204" pitchFamily="18" charset="0"/>
                            </a:rPr>
                          </m:ctrlPr>
                        </m:dPr>
                        <m:e>
                          <m:r>
                            <a:rPr lang="es-CL" sz="3600" i="1">
                              <a:solidFill>
                                <a:schemeClr val="tx1">
                                  <a:lumMod val="65000"/>
                                  <a:lumOff val="35000"/>
                                </a:schemeClr>
                              </a:solidFill>
                              <a:latin typeface="Cambria Math" panose="02040503050406030204" pitchFamily="18" charset="0"/>
                            </a:rPr>
                            <m:t>𝑃</m:t>
                          </m:r>
                        </m:e>
                      </m:d>
                      <m:r>
                        <a:rPr lang="es-CL" sz="3600" i="0">
                          <a:solidFill>
                            <a:schemeClr val="tx1">
                              <a:lumMod val="65000"/>
                              <a:lumOff val="35000"/>
                            </a:schemeClr>
                          </a:solidFill>
                          <a:latin typeface="Cambria Math" panose="02040503050406030204" pitchFamily="18" charset="0"/>
                        </a:rPr>
                        <m:t>+</m:t>
                      </m:r>
                      <m:r>
                        <a:rPr lang="es-CL" sz="3600" i="1">
                          <a:solidFill>
                            <a:schemeClr val="tx1">
                              <a:lumMod val="65000"/>
                              <a:lumOff val="35000"/>
                            </a:schemeClr>
                          </a:solidFill>
                          <a:latin typeface="Cambria Math" panose="02040503050406030204" pitchFamily="18" charset="0"/>
                        </a:rPr>
                        <m:t>𝑊</m:t>
                      </m:r>
                      <m:d>
                        <m:dPr>
                          <m:ctrlPr>
                            <a:rPr lang="es-CL" sz="3600" i="1">
                              <a:solidFill>
                                <a:schemeClr val="tx1">
                                  <a:lumMod val="65000"/>
                                  <a:lumOff val="35000"/>
                                </a:schemeClr>
                              </a:solidFill>
                              <a:latin typeface="Cambria Math" panose="02040503050406030204" pitchFamily="18" charset="0"/>
                            </a:rPr>
                          </m:ctrlPr>
                        </m:dPr>
                        <m:e>
                          <m:r>
                            <a:rPr lang="es-CL" sz="3600" i="1">
                              <a:solidFill>
                                <a:schemeClr val="tx1">
                                  <a:lumMod val="65000"/>
                                  <a:lumOff val="35000"/>
                                </a:schemeClr>
                              </a:solidFill>
                              <a:latin typeface="Cambria Math" panose="02040503050406030204" pitchFamily="18" charset="0"/>
                            </a:rPr>
                            <m:t>𝑃</m:t>
                          </m:r>
                        </m:e>
                      </m:d>
                    </m:oMath>
                  </m:oMathPara>
                </a14:m>
                <a:endParaRPr lang="es-CL" sz="3600" dirty="0">
                  <a:solidFill>
                    <a:schemeClr val="tx1">
                      <a:lumMod val="65000"/>
                      <a:lumOff val="35000"/>
                    </a:schemeClr>
                  </a:solidFill>
                </a:endParaRPr>
              </a:p>
            </p:txBody>
          </p:sp>
        </mc:Choice>
        <mc:Fallback xmlns="">
          <p:sp>
            <p:nvSpPr>
              <p:cNvPr id="16" name="Rectángulo 15"/>
              <p:cNvSpPr>
                <a:spLocks noRot="1" noChangeAspect="1" noMove="1" noResize="1" noEditPoints="1" noAdjustHandles="1" noChangeArrowheads="1" noChangeShapeType="1" noTextEdit="1"/>
              </p:cNvSpPr>
              <p:nvPr/>
            </p:nvSpPr>
            <p:spPr>
              <a:xfrm>
                <a:off x="7003685" y="12287130"/>
                <a:ext cx="3730957" cy="646331"/>
              </a:xfrm>
              <a:prstGeom prst="rect">
                <a:avLst/>
              </a:prstGeom>
              <a:blipFill>
                <a:blip r:embed="rId6"/>
                <a:stretch>
                  <a:fillRect/>
                </a:stretch>
              </a:blipFill>
            </p:spPr>
            <p:txBody>
              <a:bodyPr/>
              <a:lstStyle/>
              <a:p>
                <a:r>
                  <a:rPr lang="es-CL">
                    <a:noFill/>
                  </a:rPr>
                  <a:t> </a:t>
                </a:r>
              </a:p>
            </p:txBody>
          </p:sp>
        </mc:Fallback>
      </mc:AlternateContent>
      <p:sp>
        <p:nvSpPr>
          <p:cNvPr id="17" name="Rectángulo 16"/>
          <p:cNvSpPr/>
          <p:nvPr/>
        </p:nvSpPr>
        <p:spPr bwMode="auto">
          <a:xfrm>
            <a:off x="7003684" y="12114582"/>
            <a:ext cx="3565989" cy="1080121"/>
          </a:xfrm>
          <a:prstGeom prst="rect">
            <a:avLst/>
          </a:prstGeom>
          <a:noFill/>
          <a:ln w="34925" cap="flat" cmpd="sng" algn="ctr">
            <a:solidFill>
              <a:srgbClr val="FF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Tree>
    <p:extLst>
      <p:ext uri="{BB962C8B-B14F-4D97-AF65-F5344CB8AC3E}">
        <p14:creationId xmlns:p14="http://schemas.microsoft.com/office/powerpoint/2010/main" val="18052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 presetClass="entr" presetSubtype="2"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1+#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1" grpId="0" autoUpdateAnimBg="0"/>
      <p:bldP spid="13" grpId="0" autoUpdateAnimBg="0"/>
      <p:bldP spid="1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Representación gráfica</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152" y="2299426"/>
            <a:ext cx="14080219" cy="11143703"/>
          </a:xfrm>
          <a:prstGeom prst="rect">
            <a:avLst/>
          </a:prstGeom>
        </p:spPr>
      </p:pic>
    </p:spTree>
    <p:extLst>
      <p:ext uri="{BB962C8B-B14F-4D97-AF65-F5344CB8AC3E}">
        <p14:creationId xmlns:p14="http://schemas.microsoft.com/office/powerpoint/2010/main" val="260372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5" name="AutoShape 9"/>
          <p:cNvSpPr>
            <a:spLocks/>
          </p:cNvSpPr>
          <p:nvPr/>
        </p:nvSpPr>
        <p:spPr bwMode="auto">
          <a:xfrm>
            <a:off x="1008124" y="1353073"/>
            <a:ext cx="7271779"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Resultados obtenidos: Análisis multivariable</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8567937" y="2308304"/>
            <a:ext cx="9743219" cy="10081343"/>
          </a:xfrm>
          <a:prstGeom prst="rect">
            <a:avLst/>
          </a:prstGeom>
          <a:noFill/>
          <a:ln>
            <a:noFill/>
          </a:ln>
        </p:spPr>
      </p:pic>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31721" y="2308304"/>
            <a:ext cx="8536216" cy="10166320"/>
          </a:xfrm>
          <a:prstGeom prst="rect">
            <a:avLst/>
          </a:prstGeom>
          <a:noFill/>
          <a:ln>
            <a:noFill/>
          </a:ln>
        </p:spPr>
      </p:pic>
      <p:sp>
        <p:nvSpPr>
          <p:cNvPr id="13" name="AutoShape 5"/>
          <p:cNvSpPr>
            <a:spLocks/>
          </p:cNvSpPr>
          <p:nvPr/>
        </p:nvSpPr>
        <p:spPr bwMode="auto">
          <a:xfrm>
            <a:off x="9648056" y="12386484"/>
            <a:ext cx="9413298" cy="11264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l" defTabSz="485775">
              <a:lnSpc>
                <a:spcPct val="120000"/>
              </a:lnSpc>
              <a:spcBef>
                <a:spcPts val="1275"/>
              </a:spcBef>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                                           Clúster 5:</a:t>
            </a:r>
            <a:endParaRPr lang="es-CL" sz="2700" dirty="0" smtClean="0">
              <a:solidFill>
                <a:srgbClr val="838383"/>
              </a:solidFill>
              <a:latin typeface="Lato" charset="0"/>
              <a:cs typeface="Lato" charset="0"/>
              <a:sym typeface="Lato" charset="0"/>
            </a:endParaRPr>
          </a:p>
          <a:p>
            <a:pPr algn="just" defTabSz="485775">
              <a:lnSpc>
                <a:spcPct val="120000"/>
              </a:lnSpc>
              <a:spcBef>
                <a:spcPts val="1275"/>
              </a:spcBef>
              <a:defRPr/>
            </a:pPr>
            <a:r>
              <a:rPr lang="es-CL" sz="2000" dirty="0" smtClean="0">
                <a:solidFill>
                  <a:srgbClr val="838383"/>
                </a:solidFill>
                <a:effectLst>
                  <a:outerShdw blurRad="38100" dist="38100" dir="2700000" algn="tl">
                    <a:srgbClr val="000000">
                      <a:alpha val="43137"/>
                    </a:srgbClr>
                  </a:outerShdw>
                </a:effectLst>
                <a:latin typeface="Lato" charset="0"/>
                <a:cs typeface="Lato" charset="0"/>
                <a:sym typeface="Lato" charset="0"/>
              </a:rPr>
              <a:t>Porcentajes:  Guillier: 45.515%  Piñera: 53.12%  Participación: 53,12%</a:t>
            </a:r>
            <a:endParaRPr lang="es-CL" sz="2000"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CL" sz="2700" dirty="0">
              <a:solidFill>
                <a:srgbClr val="838383"/>
              </a:solidFill>
              <a:latin typeface="Lato" charset="0"/>
              <a:cs typeface="Lato" charset="0"/>
              <a:sym typeface="Lato" charset="0"/>
            </a:endParaRPr>
          </a:p>
        </p:txBody>
      </p:sp>
      <p:sp>
        <p:nvSpPr>
          <p:cNvPr id="14" name="AutoShape 5"/>
          <p:cNvSpPr>
            <a:spLocks/>
          </p:cNvSpPr>
          <p:nvPr/>
        </p:nvSpPr>
        <p:spPr bwMode="auto">
          <a:xfrm>
            <a:off x="647056" y="12408660"/>
            <a:ext cx="9413298" cy="11264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defTabSz="485775">
              <a:lnSpc>
                <a:spcPct val="120000"/>
              </a:lnSpc>
              <a:spcBef>
                <a:spcPts val="1275"/>
              </a:spcBef>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Clúster 3:</a:t>
            </a:r>
            <a:endParaRPr lang="es-CL" sz="2700" dirty="0" smtClean="0">
              <a:solidFill>
                <a:srgbClr val="838383"/>
              </a:solidFill>
              <a:latin typeface="Lato" charset="0"/>
              <a:cs typeface="Lato" charset="0"/>
              <a:sym typeface="Lato" charset="0"/>
            </a:endParaRPr>
          </a:p>
          <a:p>
            <a:pPr algn="just" defTabSz="485775">
              <a:lnSpc>
                <a:spcPct val="120000"/>
              </a:lnSpc>
              <a:spcBef>
                <a:spcPts val="1275"/>
              </a:spcBef>
              <a:defRPr/>
            </a:pPr>
            <a:r>
              <a:rPr lang="es-CL" sz="2000" dirty="0" smtClean="0">
                <a:solidFill>
                  <a:srgbClr val="838383"/>
                </a:solidFill>
                <a:effectLst>
                  <a:outerShdw blurRad="38100" dist="38100" dir="2700000" algn="tl">
                    <a:srgbClr val="000000">
                      <a:alpha val="43137"/>
                    </a:srgbClr>
                  </a:outerShdw>
                </a:effectLst>
                <a:latin typeface="Lato" charset="0"/>
                <a:cs typeface="Lato" charset="0"/>
                <a:sym typeface="Lato" charset="0"/>
              </a:rPr>
              <a:t>Porcentajes: Matthei: 39,6%  Bachelet: 58.327%  Participación: 45,947%</a:t>
            </a:r>
            <a:endParaRPr lang="es-CL" sz="2000"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CL" sz="2700" dirty="0">
              <a:solidFill>
                <a:srgbClr val="838383"/>
              </a:solidFill>
              <a:latin typeface="Lato" charset="0"/>
              <a:cs typeface="Lato" charset="0"/>
              <a:sym typeface="Lato" charset="0"/>
            </a:endParaRPr>
          </a:p>
        </p:txBody>
      </p:sp>
    </p:spTree>
    <p:extLst>
      <p:ext uri="{BB962C8B-B14F-4D97-AF65-F5344CB8AC3E}">
        <p14:creationId xmlns:p14="http://schemas.microsoft.com/office/powerpoint/2010/main" val="418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Metodología</a:t>
            </a:r>
            <a:endParaRPr lang="es-ES" sz="5400" dirty="0">
              <a:cs typeface="League Gothic" charset="0"/>
            </a:endParaRPr>
          </a:p>
        </p:txBody>
      </p:sp>
      <p:sp>
        <p:nvSpPr>
          <p:cNvPr id="5" name="AutoShape 9"/>
          <p:cNvSpPr>
            <a:spLocks/>
          </p:cNvSpPr>
          <p:nvPr/>
        </p:nvSpPr>
        <p:spPr bwMode="auto">
          <a:xfrm>
            <a:off x="1008124" y="1353073"/>
            <a:ext cx="7199771"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Resultados obtenidos:  Análisis de Clúster.</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22212" y="2082842"/>
            <a:ext cx="9193796" cy="10319774"/>
          </a:xfrm>
          <a:prstGeom prst="rect">
            <a:avLst/>
          </a:prstGeom>
          <a:noFill/>
          <a:ln>
            <a:noFill/>
          </a:ln>
        </p:spPr>
      </p:pic>
      <p:pic>
        <p:nvPicPr>
          <p:cNvPr id="10" name="Imagen 9"/>
          <p:cNvPicPr/>
          <p:nvPr/>
        </p:nvPicPr>
        <p:blipFill>
          <a:blip r:embed="rId4">
            <a:extLst>
              <a:ext uri="{28A0092B-C50C-407E-A947-70E740481C1C}">
                <a14:useLocalDpi xmlns:a14="http://schemas.microsoft.com/office/drawing/2010/main" val="0"/>
              </a:ext>
            </a:extLst>
          </a:blip>
          <a:srcRect/>
          <a:stretch>
            <a:fillRect/>
          </a:stretch>
        </p:blipFill>
        <p:spPr bwMode="auto">
          <a:xfrm>
            <a:off x="9071992" y="2082842"/>
            <a:ext cx="9216008" cy="10319774"/>
          </a:xfrm>
          <a:prstGeom prst="rect">
            <a:avLst/>
          </a:prstGeom>
          <a:noFill/>
          <a:ln>
            <a:noFill/>
          </a:ln>
        </p:spPr>
      </p:pic>
    </p:spTree>
    <p:extLst>
      <p:ext uri="{BB962C8B-B14F-4D97-AF65-F5344CB8AC3E}">
        <p14:creationId xmlns:p14="http://schemas.microsoft.com/office/powerpoint/2010/main" val="291910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9"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Conclusiones</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4" y="1353073"/>
            <a:ext cx="6839732"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Resultados obtenidos</a:t>
            </a:r>
          </a:p>
          <a:p>
            <a:pPr algn="just" defTabSz="485775">
              <a:lnSpc>
                <a:spcPct val="120000"/>
              </a:lnSpc>
              <a:spcBef>
                <a:spcPts val="1275"/>
              </a:spcBef>
              <a:defRPr/>
            </a:pPr>
            <a:endParaRPr lang="es-ES" sz="2800" b="1"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2"/>
          <p:cNvSpPr>
            <a:spLocks/>
          </p:cNvSpPr>
          <p:nvPr/>
        </p:nvSpPr>
        <p:spPr bwMode="auto">
          <a:xfrm>
            <a:off x="1925895" y="2495353"/>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Año 2013:</a:t>
            </a:r>
            <a:endParaRPr lang="es-ES" sz="5400" dirty="0">
              <a:solidFill>
                <a:srgbClr val="838383"/>
              </a:solidFill>
              <a:cs typeface="League Gothic" charset="0"/>
            </a:endParaRPr>
          </a:p>
        </p:txBody>
      </p:sp>
      <p:sp>
        <p:nvSpPr>
          <p:cNvPr id="10" name="AutoShape 2"/>
          <p:cNvSpPr>
            <a:spLocks/>
          </p:cNvSpPr>
          <p:nvPr/>
        </p:nvSpPr>
        <p:spPr bwMode="auto">
          <a:xfrm>
            <a:off x="10134807" y="2495353"/>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Año 2017:</a:t>
            </a:r>
            <a:endParaRPr lang="es-ES" sz="5400" dirty="0">
              <a:solidFill>
                <a:srgbClr val="838383"/>
              </a:solidFill>
              <a:cs typeface="League Gothic" charset="0"/>
            </a:endParaRPr>
          </a:p>
        </p:txBody>
      </p:sp>
      <p:sp>
        <p:nvSpPr>
          <p:cNvPr id="11" name="AutoShape 5"/>
          <p:cNvSpPr>
            <a:spLocks/>
          </p:cNvSpPr>
          <p:nvPr/>
        </p:nvSpPr>
        <p:spPr bwMode="auto">
          <a:xfrm>
            <a:off x="10134807" y="3772002"/>
            <a:ext cx="3168352" cy="26773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b="1" dirty="0" smtClean="0">
                <a:solidFill>
                  <a:srgbClr val="838383"/>
                </a:solidFill>
                <a:latin typeface="Lato" charset="0"/>
                <a:cs typeface="Lato" charset="0"/>
                <a:sym typeface="Lato" charset="0"/>
              </a:rPr>
              <a:t>Clúster 5:</a:t>
            </a:r>
          </a:p>
          <a:p>
            <a:pPr marL="457200" indent="-457200" algn="just" defTabSz="485775">
              <a:lnSpc>
                <a:spcPct val="120000"/>
              </a:lnSpc>
              <a:spcBef>
                <a:spcPts val="1275"/>
              </a:spcBef>
              <a:buFontTx/>
              <a:buChar char="-"/>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Valparaiso</a:t>
            </a:r>
          </a:p>
          <a:p>
            <a:pPr marL="457200" indent="-457200" algn="just" defTabSz="485775">
              <a:lnSpc>
                <a:spcPct val="120000"/>
              </a:lnSpc>
              <a:spcBef>
                <a:spcPts val="1275"/>
              </a:spcBef>
              <a:buFontTx/>
              <a:buChar char="-"/>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Metropolitana</a:t>
            </a:r>
          </a:p>
          <a:p>
            <a:pPr marL="457200" indent="-457200" algn="just" defTabSz="485775">
              <a:lnSpc>
                <a:spcPct val="120000"/>
              </a:lnSpc>
              <a:spcBef>
                <a:spcPts val="1275"/>
              </a:spcBef>
              <a:buFontTx/>
              <a:buChar char="-"/>
              <a:defRPr/>
            </a:pPr>
            <a:r>
              <a:rPr lang="es-CL" sz="2700" b="1" dirty="0" smtClean="0">
                <a:solidFill>
                  <a:srgbClr val="838383"/>
                </a:solidFill>
                <a:latin typeface="Lato" charset="0"/>
                <a:cs typeface="Lato" charset="0"/>
                <a:sym typeface="Lato" charset="0"/>
              </a:rPr>
              <a:t>Los Rios</a:t>
            </a:r>
          </a:p>
        </p:txBody>
      </p:sp>
      <p:sp>
        <p:nvSpPr>
          <p:cNvPr id="12" name="AutoShape 5"/>
          <p:cNvSpPr>
            <a:spLocks/>
          </p:cNvSpPr>
          <p:nvPr/>
        </p:nvSpPr>
        <p:spPr bwMode="auto">
          <a:xfrm>
            <a:off x="1984831" y="3772001"/>
            <a:ext cx="4089570" cy="2677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b="1" dirty="0" smtClean="0">
                <a:solidFill>
                  <a:srgbClr val="838383"/>
                </a:solidFill>
                <a:latin typeface="Lato" charset="0"/>
                <a:cs typeface="Lato" charset="0"/>
                <a:sym typeface="Lato" charset="0"/>
              </a:rPr>
              <a:t>Clúster 3:</a:t>
            </a:r>
          </a:p>
          <a:p>
            <a:pPr marL="457200" indent="-457200" algn="just" defTabSz="485775">
              <a:lnSpc>
                <a:spcPct val="120000"/>
              </a:lnSpc>
              <a:spcBef>
                <a:spcPts val="1275"/>
              </a:spcBef>
              <a:buFontTx/>
              <a:buChar char="-"/>
              <a:defRPr/>
            </a:pPr>
            <a:r>
              <a:rPr lang="es-CL" sz="2700" b="1" dirty="0" smtClean="0">
                <a:solidFill>
                  <a:srgbClr val="838383"/>
                </a:solidFill>
                <a:latin typeface="Lato" charset="0"/>
                <a:cs typeface="Lato" charset="0"/>
                <a:sym typeface="Lato" charset="0"/>
              </a:rPr>
              <a:t>Araucanía</a:t>
            </a:r>
          </a:p>
          <a:p>
            <a:pPr marL="457200" indent="-457200" algn="just" defTabSz="485775">
              <a:lnSpc>
                <a:spcPct val="120000"/>
              </a:lnSpc>
              <a:spcBef>
                <a:spcPts val="1275"/>
              </a:spcBef>
              <a:buFontTx/>
              <a:buChar char="-"/>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Metropolitana</a:t>
            </a:r>
          </a:p>
          <a:p>
            <a:pPr marL="457200" indent="-457200" algn="just" defTabSz="485775">
              <a:lnSpc>
                <a:spcPct val="120000"/>
              </a:lnSpc>
              <a:spcBef>
                <a:spcPts val="1275"/>
              </a:spcBef>
              <a:buFontTx/>
              <a:buChar char="-"/>
              <a:defRPr/>
            </a:pPr>
            <a:r>
              <a:rPr lang="es-CL" sz="27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Valparaiso</a:t>
            </a:r>
          </a:p>
        </p:txBody>
      </p:sp>
      <p:sp>
        <p:nvSpPr>
          <p:cNvPr id="2" name="Rectángulo 1"/>
          <p:cNvSpPr/>
          <p:nvPr/>
        </p:nvSpPr>
        <p:spPr>
          <a:xfrm>
            <a:off x="13177339" y="3772001"/>
            <a:ext cx="4579654" cy="2586862"/>
          </a:xfrm>
          <a:prstGeom prst="rect">
            <a:avLst/>
          </a:prstGeom>
        </p:spPr>
        <p:txBody>
          <a:bodyPr wrap="square">
            <a:spAutoFit/>
          </a:bodyPr>
          <a:lstStyle/>
          <a:p>
            <a:pPr marL="457200" indent="-457200" algn="just" defTabSz="485775">
              <a:lnSpc>
                <a:spcPct val="120000"/>
              </a:lnSpc>
              <a:spcBef>
                <a:spcPts val="1275"/>
              </a:spcBef>
              <a:buFontTx/>
              <a:buChar char="-"/>
              <a:defRPr/>
            </a:pPr>
            <a:r>
              <a:rPr lang="es-CL" sz="2700" b="1" dirty="0" smtClean="0">
                <a:solidFill>
                  <a:schemeClr val="bg1"/>
                </a:solidFill>
                <a:latin typeface="Lato" charset="0"/>
                <a:cs typeface="Lato" charset="0"/>
                <a:sym typeface="Lato" charset="0"/>
              </a:rPr>
              <a:t>Clúster 5</a:t>
            </a:r>
          </a:p>
          <a:p>
            <a:pPr marL="457200" indent="-457200" algn="just" defTabSz="485775">
              <a:lnSpc>
                <a:spcPct val="120000"/>
              </a:lnSpc>
              <a:spcBef>
                <a:spcPts val="1275"/>
              </a:spcBef>
              <a:buFontTx/>
              <a:buChar char="-"/>
              <a:defRPr/>
            </a:pPr>
            <a:r>
              <a:rPr lang="es-CL" sz="2700" b="1" dirty="0" smtClean="0">
                <a:solidFill>
                  <a:srgbClr val="838383"/>
                </a:solidFill>
                <a:latin typeface="Lato" charset="0"/>
                <a:cs typeface="Lato" charset="0"/>
                <a:sym typeface="Lato" charset="0"/>
              </a:rPr>
              <a:t>Los </a:t>
            </a:r>
            <a:r>
              <a:rPr lang="es-CL" sz="2700" b="1" dirty="0">
                <a:solidFill>
                  <a:srgbClr val="838383"/>
                </a:solidFill>
                <a:latin typeface="Lato" charset="0"/>
                <a:cs typeface="Lato" charset="0"/>
                <a:sym typeface="Lato" charset="0"/>
              </a:rPr>
              <a:t>Lagos</a:t>
            </a:r>
          </a:p>
          <a:p>
            <a:pPr marL="457200" indent="-457200" algn="just" defTabSz="485775">
              <a:lnSpc>
                <a:spcPct val="120000"/>
              </a:lnSpc>
              <a:spcBef>
                <a:spcPts val="1275"/>
              </a:spcBef>
              <a:buFontTx/>
              <a:buChar char="-"/>
              <a:defRPr/>
            </a:pPr>
            <a:r>
              <a:rPr lang="es-CL" sz="2700" b="1" dirty="0">
                <a:solidFill>
                  <a:srgbClr val="838383"/>
                </a:solidFill>
                <a:latin typeface="Lato" charset="0"/>
                <a:cs typeface="Lato" charset="0"/>
                <a:sym typeface="Lato" charset="0"/>
              </a:rPr>
              <a:t>Atacama </a:t>
            </a:r>
          </a:p>
          <a:p>
            <a:pPr marL="457200" indent="-457200" algn="just" defTabSz="485775">
              <a:lnSpc>
                <a:spcPct val="120000"/>
              </a:lnSpc>
              <a:spcBef>
                <a:spcPts val="1275"/>
              </a:spcBef>
              <a:buFontTx/>
              <a:buChar char="-"/>
              <a:defRPr/>
            </a:pPr>
            <a:r>
              <a:rPr lang="es-CL" sz="2700" b="1" dirty="0">
                <a:solidFill>
                  <a:srgbClr val="838383"/>
                </a:solidFill>
                <a:latin typeface="Lato" charset="0"/>
                <a:cs typeface="Lato" charset="0"/>
                <a:sym typeface="Lato" charset="0"/>
              </a:rPr>
              <a:t>O’Higgins</a:t>
            </a:r>
          </a:p>
        </p:txBody>
      </p:sp>
      <p:sp>
        <p:nvSpPr>
          <p:cNvPr id="14" name="Rectángulo 13"/>
          <p:cNvSpPr/>
          <p:nvPr/>
        </p:nvSpPr>
        <p:spPr>
          <a:xfrm>
            <a:off x="1951156" y="12654389"/>
            <a:ext cx="4123245" cy="830997"/>
          </a:xfrm>
          <a:prstGeom prst="rect">
            <a:avLst/>
          </a:prstGeom>
        </p:spPr>
        <p:txBody>
          <a:bodyPr wrap="none">
            <a:spAutoFit/>
          </a:bodyPr>
          <a:lstStyle/>
          <a:p>
            <a:r>
              <a:rPr lang="es-CL" sz="4800" b="1" dirty="0">
                <a:solidFill>
                  <a:srgbClr val="838383"/>
                </a:solidFill>
                <a:effectLst>
                  <a:outerShdw blurRad="38100" dist="38100" dir="2700000" algn="tl">
                    <a:srgbClr val="000000">
                      <a:alpha val="43137"/>
                    </a:srgbClr>
                  </a:outerShdw>
                </a:effectLst>
                <a:latin typeface="Lato" charset="0"/>
                <a:cs typeface="Lato" charset="0"/>
                <a:sym typeface="Lato" charset="0"/>
              </a:rPr>
              <a:t>Metropolitana</a:t>
            </a:r>
            <a:endParaRPr lang="es-CL" sz="4800" dirty="0"/>
          </a:p>
        </p:txBody>
      </p:sp>
      <p:sp>
        <p:nvSpPr>
          <p:cNvPr id="16" name="Rectángulo 15"/>
          <p:cNvSpPr/>
          <p:nvPr/>
        </p:nvSpPr>
        <p:spPr>
          <a:xfrm>
            <a:off x="10969939" y="12567457"/>
            <a:ext cx="3063659" cy="830997"/>
          </a:xfrm>
          <a:prstGeom prst="rect">
            <a:avLst/>
          </a:prstGeom>
        </p:spPr>
        <p:txBody>
          <a:bodyPr wrap="none">
            <a:spAutoFit/>
          </a:bodyPr>
          <a:lstStyle/>
          <a:p>
            <a:r>
              <a:rPr lang="es-CL" sz="4800" b="1" dirty="0" smtClean="0">
                <a:solidFill>
                  <a:srgbClr val="838383"/>
                </a:solidFill>
                <a:effectLst>
                  <a:outerShdw blurRad="38100" dist="38100" dir="2700000" algn="tl">
                    <a:srgbClr val="000000">
                      <a:alpha val="43137"/>
                    </a:srgbClr>
                  </a:outerShdw>
                </a:effectLst>
                <a:latin typeface="Lato" charset="0"/>
                <a:cs typeface="Lato" charset="0"/>
                <a:sym typeface="Lato" charset="0"/>
              </a:rPr>
              <a:t>Valparaiso</a:t>
            </a:r>
            <a:endParaRPr lang="es-CL" sz="4800" dirty="0"/>
          </a:p>
        </p:txBody>
      </p:sp>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66" y="6743826"/>
            <a:ext cx="7092675" cy="5910563"/>
          </a:xfrm>
          <a:prstGeom prst="rect">
            <a:avLst/>
          </a:prstGeom>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0144" y="7107373"/>
            <a:ext cx="4186226" cy="5460084"/>
          </a:xfrm>
          <a:prstGeom prst="rect">
            <a:avLst/>
          </a:prstGeom>
        </p:spPr>
      </p:pic>
    </p:spTree>
    <p:extLst>
      <p:ext uri="{BB962C8B-B14F-4D97-AF65-F5344CB8AC3E}">
        <p14:creationId xmlns:p14="http://schemas.microsoft.com/office/powerpoint/2010/main" val="28754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1+#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0" grpId="0" autoUpdateAnimBg="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3716000"/>
          </a:xfrm>
          <a:prstGeom prst="rect">
            <a:avLst/>
          </a:prstGeom>
        </p:spPr>
      </p:pic>
      <p:sp>
        <p:nvSpPr>
          <p:cNvPr id="11" name="Rectángulo 10"/>
          <p:cNvSpPr/>
          <p:nvPr/>
        </p:nvSpPr>
        <p:spPr bwMode="auto">
          <a:xfrm>
            <a:off x="14808" y="-3"/>
            <a:ext cx="18367374" cy="13716001"/>
          </a:xfrm>
          <a:prstGeom prst="rect">
            <a:avLst/>
          </a:prstGeom>
          <a:solidFill>
            <a:schemeClr val="tx2">
              <a:alpha val="68000"/>
            </a:schemeClr>
          </a:solidFill>
          <a:ln w="25400" cap="flat" cmpd="sng" algn="ctr">
            <a:solidFill>
              <a:schemeClr val="tx2"/>
            </a:solidFill>
            <a:prstDash val="solid"/>
            <a:miter lim="0"/>
            <a:headEnd type="none" w="med" len="med"/>
            <a:tailEnd type="none" w="med" len="med"/>
          </a:ln>
          <a:effectLst>
            <a:outerShdw blurRad="38100" dist="25400" dir="5400000" algn="ctr" rotWithShape="0">
              <a:schemeClr val="tx1">
                <a:alpha val="50000"/>
              </a:scheme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12" name="Rectángulo 11"/>
          <p:cNvSpPr/>
          <p:nvPr/>
        </p:nvSpPr>
        <p:spPr bwMode="auto">
          <a:xfrm>
            <a:off x="0" y="-3"/>
            <a:ext cx="18367374" cy="2177483"/>
          </a:xfrm>
          <a:prstGeom prst="rect">
            <a:avLst/>
          </a:prstGeom>
          <a:solidFill>
            <a:schemeClr val="bg1">
              <a:alpha val="69000"/>
            </a:schemeClr>
          </a:solidFill>
          <a:ln w="25400" cap="flat" cmpd="sng" algn="ctr">
            <a:no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3" name="AutoShape 6"/>
          <p:cNvSpPr>
            <a:spLocks/>
          </p:cNvSpPr>
          <p:nvPr/>
        </p:nvSpPr>
        <p:spPr bwMode="auto">
          <a:xfrm>
            <a:off x="939180" y="618495"/>
            <a:ext cx="9355931"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Conclusiones</a:t>
            </a:r>
            <a:endParaRPr lang="es-ES" sz="5400" dirty="0">
              <a:cs typeface="League Gothic" charset="0"/>
            </a:endParaRPr>
          </a:p>
        </p:txBody>
      </p:sp>
      <p:sp>
        <p:nvSpPr>
          <p:cNvPr id="5" name="AutoShape 9"/>
          <p:cNvSpPr>
            <a:spLocks/>
          </p:cNvSpPr>
          <p:nvPr/>
        </p:nvSpPr>
        <p:spPr bwMode="auto">
          <a:xfrm>
            <a:off x="1008124" y="1353073"/>
            <a:ext cx="7055755"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¿Se responde la pregunta de investigación?</a:t>
            </a:r>
            <a:endParaRPr lang="es-ES" sz="2800" dirty="0">
              <a:cs typeface="League Gothic"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2"/>
          <p:cNvSpPr>
            <a:spLocks/>
          </p:cNvSpPr>
          <p:nvPr/>
        </p:nvSpPr>
        <p:spPr bwMode="auto">
          <a:xfrm>
            <a:off x="1008125" y="5561869"/>
            <a:ext cx="16083928" cy="2592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8800" b="1" dirty="0">
                <a:solidFill>
                  <a:schemeClr val="bg1"/>
                </a:solidFill>
                <a:cs typeface="League Gothic" charset="0"/>
              </a:rPr>
              <a:t>¿</a:t>
            </a:r>
            <a:r>
              <a:rPr lang="es-ES" sz="8800" b="1" dirty="0" smtClean="0">
                <a:solidFill>
                  <a:schemeClr val="bg1"/>
                </a:solidFill>
                <a:cs typeface="League Gothic" charset="0"/>
              </a:rPr>
              <a:t>Es Santiago representativo de las tendencias políticas de todo el territorio nacional? </a:t>
            </a:r>
            <a:endParaRPr lang="es-ES" sz="8800" dirty="0">
              <a:solidFill>
                <a:schemeClr val="bg1"/>
              </a:solidFill>
              <a:cs typeface="League Gothic" charset="0"/>
            </a:endParaRPr>
          </a:p>
        </p:txBody>
      </p:sp>
      <p:sp>
        <p:nvSpPr>
          <p:cNvPr id="13" name="AutoShape 2"/>
          <p:cNvSpPr>
            <a:spLocks/>
          </p:cNvSpPr>
          <p:nvPr/>
        </p:nvSpPr>
        <p:spPr bwMode="auto">
          <a:xfrm>
            <a:off x="939180" y="9010885"/>
            <a:ext cx="16083928" cy="2592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16600" b="1" dirty="0" smtClean="0">
                <a:solidFill>
                  <a:schemeClr val="bg1"/>
                </a:solidFill>
                <a:effectLst>
                  <a:outerShdw blurRad="38100" dist="38100" dir="2700000" algn="tl">
                    <a:srgbClr val="000000">
                      <a:alpha val="43137"/>
                    </a:srgbClr>
                  </a:outerShdw>
                </a:effectLst>
                <a:cs typeface="League Gothic" charset="0"/>
              </a:rPr>
              <a:t>NO</a:t>
            </a:r>
            <a:endParaRPr lang="es-ES" sz="16600" dirty="0">
              <a:solidFill>
                <a:schemeClr val="bg1"/>
              </a:solidFill>
              <a:effectLst>
                <a:outerShdw blurRad="38100" dist="38100" dir="2700000" algn="tl">
                  <a:srgbClr val="000000">
                    <a:alpha val="43137"/>
                  </a:srgbClr>
                </a:outerShdw>
              </a:effectLst>
              <a:cs typeface="League Gothic" charset="0"/>
            </a:endParaRPr>
          </a:p>
        </p:txBody>
      </p:sp>
    </p:spTree>
    <p:extLst>
      <p:ext uri="{BB962C8B-B14F-4D97-AF65-F5344CB8AC3E}">
        <p14:creationId xmlns:p14="http://schemas.microsoft.com/office/powerpoint/2010/main" val="173746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Conclusiones</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4" y="1353073"/>
            <a:ext cx="6839732"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Propuesta de gestión</a:t>
            </a:r>
          </a:p>
          <a:p>
            <a:pPr algn="just" defTabSz="485775">
              <a:lnSpc>
                <a:spcPct val="120000"/>
              </a:lnSpc>
              <a:spcBef>
                <a:spcPts val="1275"/>
              </a:spcBef>
              <a:defRPr/>
            </a:pPr>
            <a:endParaRPr lang="es-ES" sz="2800" b="1" dirty="0" smtClean="0">
              <a:solidFill>
                <a:srgbClr val="838383"/>
              </a:solidFill>
              <a:latin typeface="Lato" charset="0"/>
              <a:cs typeface="Lato" charset="0"/>
              <a:sym typeface="Lato" charset="0"/>
            </a:endParaRP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5"/>
          <p:cNvSpPr>
            <a:spLocks/>
          </p:cNvSpPr>
          <p:nvPr/>
        </p:nvSpPr>
        <p:spPr bwMode="auto">
          <a:xfrm>
            <a:off x="613055" y="2925329"/>
            <a:ext cx="16356185" cy="2252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El principal aporte de esta investigación permitirá generar un aporte hacia una mejor uso de recursos, considerando regiones que tengan una baja participación y una tendencia política marcada (o no).  </a:t>
            </a:r>
          </a:p>
          <a:p>
            <a:pPr algn="just" defTabSz="485775">
              <a:lnSpc>
                <a:spcPct val="120000"/>
              </a:lnSpc>
              <a:spcBef>
                <a:spcPts val="1275"/>
              </a:spcBef>
              <a:defRPr/>
            </a:pPr>
            <a:endParaRPr lang="es-CL" sz="2700" dirty="0">
              <a:solidFill>
                <a:srgbClr val="838383"/>
              </a:solidFill>
              <a:latin typeface="Lato" charset="0"/>
              <a:cs typeface="Lato" charset="0"/>
              <a:sym typeface="Lato"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28" y="4553744"/>
            <a:ext cx="16204312" cy="5358490"/>
          </a:xfrm>
          <a:prstGeom prst="rect">
            <a:avLst/>
          </a:prstGeom>
        </p:spPr>
      </p:pic>
      <p:sp>
        <p:nvSpPr>
          <p:cNvPr id="10" name="AutoShape 9"/>
          <p:cNvSpPr>
            <a:spLocks/>
          </p:cNvSpPr>
          <p:nvPr/>
        </p:nvSpPr>
        <p:spPr bwMode="auto">
          <a:xfrm>
            <a:off x="1008124" y="11162607"/>
            <a:ext cx="16667849" cy="756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3600" b="1" dirty="0" smtClean="0">
                <a:solidFill>
                  <a:srgbClr val="838383"/>
                </a:solidFill>
                <a:latin typeface="Lato" charset="0"/>
                <a:cs typeface="Lato" charset="0"/>
                <a:sym typeface="Lato" charset="0"/>
              </a:rPr>
              <a:t>Esta información, ¿Será solo de utilidad para grandes conglomerados políticos? </a:t>
            </a:r>
            <a:endParaRPr lang="es-ES" sz="3600" dirty="0">
              <a:cs typeface="League Gothic" charset="0"/>
            </a:endParaRPr>
          </a:p>
        </p:txBody>
      </p:sp>
    </p:spTree>
    <p:extLst>
      <p:ext uri="{BB962C8B-B14F-4D97-AF65-F5344CB8AC3E}">
        <p14:creationId xmlns:p14="http://schemas.microsoft.com/office/powerpoint/2010/main" val="39992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8367375" cy="13716001"/>
          </a:xfrm>
          <a:prstGeom prst="rect">
            <a:avLst/>
          </a:prstGeom>
        </p:spPr>
      </p:pic>
      <p:sp>
        <p:nvSpPr>
          <p:cNvPr id="4" name="Rectángulo 3"/>
          <p:cNvSpPr/>
          <p:nvPr/>
        </p:nvSpPr>
        <p:spPr bwMode="auto">
          <a:xfrm>
            <a:off x="0" y="-2"/>
            <a:ext cx="18367374" cy="13716001"/>
          </a:xfrm>
          <a:prstGeom prst="rect">
            <a:avLst/>
          </a:prstGeom>
          <a:solidFill>
            <a:schemeClr val="tx2">
              <a:alpha val="68000"/>
            </a:schemeClr>
          </a:solidFill>
          <a:ln w="25400" cap="flat" cmpd="sng" algn="ctr">
            <a:solidFill>
              <a:schemeClr val="tx2"/>
            </a:solidFill>
            <a:prstDash val="solid"/>
            <a:miter lim="0"/>
            <a:headEnd type="none" w="med" len="med"/>
            <a:tailEnd type="none" w="med" len="med"/>
          </a:ln>
          <a:effectLst>
            <a:outerShdw blurRad="38100" dist="25400" dir="5400000" algn="ctr" rotWithShape="0">
              <a:schemeClr val="tx1">
                <a:alpha val="50000"/>
              </a:scheme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5" name="AutoShape 9"/>
          <p:cNvSpPr>
            <a:spLocks/>
          </p:cNvSpPr>
          <p:nvPr/>
        </p:nvSpPr>
        <p:spPr bwMode="auto">
          <a:xfrm>
            <a:off x="10584160" y="5521054"/>
            <a:ext cx="6264696" cy="2179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nSpc>
                <a:spcPct val="100000"/>
              </a:lnSpc>
              <a:defRPr/>
            </a:pPr>
            <a:r>
              <a:rPr lang="es-ES" sz="7500" dirty="0" smtClean="0">
                <a:solidFill>
                  <a:schemeClr val="bg1"/>
                </a:solidFill>
                <a:cs typeface="Lato" charset="0"/>
              </a:rPr>
              <a:t>Trabajo </a:t>
            </a:r>
            <a:r>
              <a:rPr lang="es-ES" sz="7500" dirty="0" smtClean="0">
                <a:solidFill>
                  <a:schemeClr val="bg1"/>
                </a:solidFill>
                <a:latin typeface="Lato Light"/>
                <a:cs typeface="Lato Light"/>
              </a:rPr>
              <a:t>  futuro</a:t>
            </a:r>
            <a:endParaRPr lang="es-ES" sz="7500" dirty="0">
              <a:solidFill>
                <a:schemeClr val="bg1"/>
              </a:solidFill>
              <a:latin typeface="Lato Light"/>
              <a:cs typeface="Lato Light"/>
            </a:endParaRPr>
          </a:p>
        </p:txBody>
      </p:sp>
      <p:sp>
        <p:nvSpPr>
          <p:cNvPr id="6" name="Line 11"/>
          <p:cNvSpPr>
            <a:spLocks noChangeShapeType="1"/>
          </p:cNvSpPr>
          <p:nvPr/>
        </p:nvSpPr>
        <p:spPr bwMode="auto">
          <a:xfrm>
            <a:off x="10584160" y="8071330"/>
            <a:ext cx="6264696" cy="1"/>
          </a:xfrm>
          <a:prstGeom prst="line">
            <a:avLst/>
          </a:prstGeom>
          <a:noFill/>
          <a:ln w="25400" cap="flat" cmpd="sng">
            <a:solidFill>
              <a:srgbClr val="9A9A9A"/>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gn="l" defTabSz="342900">
              <a:lnSpc>
                <a:spcPct val="100000"/>
              </a:lnSpc>
              <a:defRPr/>
            </a:pPr>
            <a:endParaRPr lang="es-ES" sz="900" b="0">
              <a:solidFill>
                <a:srgbClr val="000000"/>
              </a:solidFill>
              <a:latin typeface="Helvetica" charset="0"/>
              <a:cs typeface="Helvetica" charset="0"/>
              <a:sym typeface="Helvetica" charset="0"/>
            </a:endParaRPr>
          </a:p>
        </p:txBody>
      </p:sp>
      <p:sp>
        <p:nvSpPr>
          <p:cNvPr id="8" name="AutoShape 20"/>
          <p:cNvSpPr>
            <a:spLocks/>
          </p:cNvSpPr>
          <p:nvPr/>
        </p:nvSpPr>
        <p:spPr bwMode="auto">
          <a:xfrm>
            <a:off x="13293344" y="4347066"/>
            <a:ext cx="846327" cy="803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FD7A08"/>
          </a:solidFill>
          <a:ln>
            <a:noFill/>
          </a:ln>
          <a:effectLst/>
          <a:extLst/>
        </p:spPr>
        <p:txBody>
          <a:bodyPr lIns="28575" tIns="28575" rIns="28575" bIns="28575" anchor="ctr"/>
          <a:lstStyle/>
          <a:p>
            <a:pPr defTabSz="257175">
              <a:defRPr/>
            </a:pPr>
            <a:endParaRPr lang="es-ES" sz="16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 name="AutoShape 12"/>
          <p:cNvSpPr>
            <a:spLocks/>
          </p:cNvSpPr>
          <p:nvPr/>
        </p:nvSpPr>
        <p:spPr bwMode="auto">
          <a:xfrm>
            <a:off x="10800183" y="8442175"/>
            <a:ext cx="5832648" cy="4742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1pPr>
            <a:lvl2pPr marL="742950" indent="-28575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2pPr>
            <a:lvl3pPr marL="11430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3pPr>
            <a:lvl4pPr marL="16002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4pPr>
            <a:lvl5pPr marL="20574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9pPr>
          </a:lstStyle>
          <a:p>
            <a:pPr eaLnBrk="1">
              <a:lnSpc>
                <a:spcPct val="120000"/>
              </a:lnSpc>
              <a:spcBef>
                <a:spcPts val="2250"/>
              </a:spcBef>
            </a:pPr>
            <a:r>
              <a:rPr lang="es-ES" altLang="en-US" sz="2800" b="0" dirty="0" smtClean="0">
                <a:solidFill>
                  <a:srgbClr val="838383"/>
                </a:solidFill>
              </a:rPr>
              <a:t>Posibilidades de continuidad.</a:t>
            </a:r>
            <a:endParaRPr lang="es-ES" altLang="en-US" sz="2400" dirty="0"/>
          </a:p>
        </p:txBody>
      </p:sp>
    </p:spTree>
    <p:extLst>
      <p:ext uri="{BB962C8B-B14F-4D97-AF65-F5344CB8AC3E}">
        <p14:creationId xmlns:p14="http://schemas.microsoft.com/office/powerpoint/2010/main" val="1753572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3"/>
          <p:cNvSpPr/>
          <p:nvPr/>
        </p:nvSpPr>
        <p:spPr>
          <a:xfrm>
            <a:off x="0" y="665312"/>
            <a:ext cx="6335688" cy="1831074"/>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68560" tIns="34280" rIns="68560" bIns="34280" rtlCol="0" anchor="ctr"/>
          <a:lstStyle/>
          <a:p>
            <a:pPr algn="ctr"/>
            <a:endParaRPr lang="en-US" sz="5999" dirty="0"/>
          </a:p>
        </p:txBody>
      </p:sp>
      <p:sp>
        <p:nvSpPr>
          <p:cNvPr id="6" name="Text Placeholder 7"/>
          <p:cNvSpPr txBox="1">
            <a:spLocks/>
          </p:cNvSpPr>
          <p:nvPr/>
        </p:nvSpPr>
        <p:spPr>
          <a:xfrm>
            <a:off x="1367136" y="898968"/>
            <a:ext cx="5237900" cy="647586"/>
          </a:xfrm>
          <a:prstGeom prst="rect">
            <a:avLst/>
          </a:prstGeom>
        </p:spPr>
        <p:txBody>
          <a:bodyPr vert="horz" lIns="0" tIns="77871" rIns="0" bIns="77871" anchor="ctr"/>
          <a:lstStyle>
            <a:lvl1pPr marL="0" indent="0" algn="l" defTabSz="1038596" rtl="0" eaLnBrk="1" latinLnBrk="0" hangingPunct="1">
              <a:lnSpc>
                <a:spcPct val="100000"/>
              </a:lnSpc>
              <a:spcBef>
                <a:spcPts val="0"/>
              </a:spcBef>
              <a:buFont typeface="Arial"/>
              <a:buNone/>
              <a:defRPr sz="5300" b="1" kern="1200" baseline="0">
                <a:solidFill>
                  <a:schemeClr val="bg1"/>
                </a:solidFill>
                <a:latin typeface="Lato"/>
                <a:ea typeface="+mn-ea"/>
                <a:cs typeface="Lato"/>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s-ES_tradnl" sz="4799" dirty="0" smtClean="0">
                <a:latin typeface="Lato Light"/>
                <a:cs typeface="Lato Light"/>
              </a:rPr>
              <a:t>Contenidos</a:t>
            </a:r>
            <a:endParaRPr lang="es-ES_tradnl" sz="4799" dirty="0">
              <a:latin typeface="Lato Light"/>
              <a:cs typeface="Lato Light"/>
            </a:endParaRPr>
          </a:p>
        </p:txBody>
      </p:sp>
      <p:sp>
        <p:nvSpPr>
          <p:cNvPr id="7" name="Text Placeholder 2"/>
          <p:cNvSpPr txBox="1">
            <a:spLocks/>
          </p:cNvSpPr>
          <p:nvPr/>
        </p:nvSpPr>
        <p:spPr>
          <a:xfrm>
            <a:off x="191223" y="1688929"/>
            <a:ext cx="5953242" cy="693096"/>
          </a:xfrm>
          <a:prstGeom prst="rect">
            <a:avLst/>
          </a:prstGeom>
        </p:spPr>
        <p:txBody>
          <a:bodyPr vert="horz" lIns="0" tIns="0" rIns="0" bIns="0"/>
          <a:lstStyle>
            <a:lvl1pPr marL="0" indent="0" algn="l" defTabSz="1038596" rtl="0" eaLnBrk="1" latinLnBrk="0" hangingPunct="1">
              <a:lnSpc>
                <a:spcPct val="150000"/>
              </a:lnSpc>
              <a:spcBef>
                <a:spcPts val="0"/>
              </a:spcBef>
              <a:buFont typeface="Arial"/>
              <a:buNone/>
              <a:defRPr sz="2200" kern="1200">
                <a:solidFill>
                  <a:schemeClr val="bg1"/>
                </a:solidFill>
                <a:latin typeface="Lato Regular"/>
                <a:ea typeface="+mn-ea"/>
                <a:cs typeface="Lato Regular"/>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2400" dirty="0" smtClean="0"/>
              <a:t>Tematicas </a:t>
            </a:r>
            <a:r>
              <a:rPr lang="es-CL" sz="2400" dirty="0" smtClean="0"/>
              <a:t>principales</a:t>
            </a:r>
            <a:r>
              <a:rPr lang="en-US" sz="2400" dirty="0" smtClean="0"/>
              <a:t> de la </a:t>
            </a:r>
            <a:r>
              <a:rPr lang="es-CL" sz="2400" dirty="0" smtClean="0"/>
              <a:t>presentación</a:t>
            </a:r>
            <a:r>
              <a:rPr lang="en-US" sz="2400" dirty="0" smtClean="0"/>
              <a:t>.</a:t>
            </a:r>
            <a:endParaRPr lang="en-US" sz="2400" dirty="0"/>
          </a:p>
        </p:txBody>
      </p:sp>
      <p:cxnSp>
        <p:nvCxnSpPr>
          <p:cNvPr id="8" name="Straight Connector 25"/>
          <p:cNvCxnSpPr/>
          <p:nvPr/>
        </p:nvCxnSpPr>
        <p:spPr>
          <a:xfrm flipH="1" flipV="1">
            <a:off x="1102526" y="1626803"/>
            <a:ext cx="3791216" cy="465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 name="CuadroTexto 13"/>
          <p:cNvSpPr txBox="1"/>
          <p:nvPr/>
        </p:nvSpPr>
        <p:spPr>
          <a:xfrm>
            <a:off x="3071035" y="3545632"/>
            <a:ext cx="16705856" cy="10248960"/>
          </a:xfrm>
          <a:prstGeom prst="rect">
            <a:avLst/>
          </a:prstGeom>
          <a:noFill/>
        </p:spPr>
        <p:txBody>
          <a:bodyPr wrap="square" rtlCol="0">
            <a:spAutoFit/>
          </a:bodyPr>
          <a:lstStyle/>
          <a:p>
            <a:pPr algn="l"/>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Antecedentes relevantes. </a:t>
            </a:r>
          </a:p>
          <a:p>
            <a:pPr algn="l"/>
            <a:endPar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Pregunta de investigación.</a:t>
            </a:r>
          </a:p>
          <a:p>
            <a:pPr algn="l"/>
            <a:endPar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Resultados obtenidos</a:t>
            </a:r>
          </a:p>
          <a:p>
            <a:pPr algn="l"/>
            <a:endParaRPr lang="es-CL" sz="4400" b="1" dirty="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Obtención de datos y </a:t>
            </a:r>
            <a:r>
              <a:rPr lang="es-CL" sz="4400" b="1" i="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datasets</a:t>
            </a:r>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a:t>
            </a:r>
          </a:p>
          <a:p>
            <a:pPr algn="l"/>
            <a:endPar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Metodologías: Chi-cuadrado, K-means.</a:t>
            </a:r>
          </a:p>
          <a:p>
            <a:pPr algn="l"/>
            <a:endPar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Conclusiones </a:t>
            </a:r>
          </a:p>
          <a:p>
            <a:pPr algn="l"/>
            <a:endParaRPr lang="es-CL" sz="4400" b="1" dirty="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b="1" dirty="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T</a:t>
            </a:r>
            <a:r>
              <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rPr>
              <a:t>rabajos futuros.</a:t>
            </a:r>
          </a:p>
          <a:p>
            <a:pPr algn="l"/>
            <a:endParaRPr lang="es-CL" sz="4400" b="1" dirty="0" smtClean="0">
              <a:solidFill>
                <a:schemeClr val="tx1"/>
              </a:solidFill>
              <a:effectLst>
                <a:outerShdw blurRad="38100" dist="38100" dir="2700000" algn="tl">
                  <a:srgbClr val="000000">
                    <a:alpha val="43137"/>
                  </a:srgbClr>
                </a:outerShdw>
              </a:effectLst>
              <a:latin typeface="Lato Light" panose="020F0502020204030203" pitchFamily="34" charset="0"/>
              <a:cs typeface="Lato Light" panose="020F0502020204030203" pitchFamily="34" charset="0"/>
            </a:endParaRPr>
          </a:p>
          <a:p>
            <a:pPr algn="l"/>
            <a:r>
              <a:rPr lang="es-CL" sz="4400" dirty="0" smtClean="0"/>
              <a:t>.</a:t>
            </a:r>
            <a:endParaRPr lang="es-CL" sz="4400" dirty="0"/>
          </a:p>
        </p:txBody>
      </p:sp>
      <p:sp>
        <p:nvSpPr>
          <p:cNvPr id="15" name="AutoShape 20"/>
          <p:cNvSpPr>
            <a:spLocks/>
          </p:cNvSpPr>
          <p:nvPr/>
        </p:nvSpPr>
        <p:spPr bwMode="auto">
          <a:xfrm>
            <a:off x="2043479" y="11675290"/>
            <a:ext cx="846327" cy="6951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rgbClr val="9CB833"/>
          </a:solidFill>
          <a:ln>
            <a:noFill/>
          </a:ln>
          <a:effectLst/>
          <a:extLst/>
        </p:spPr>
        <p:txBody>
          <a:bodyPr lIns="28575" tIns="28575" rIns="28575" bIns="28575" anchor="ctr"/>
          <a:lstStyle/>
          <a:p>
            <a:pPr defTabSz="257175">
              <a:defRPr/>
            </a:pPr>
            <a:endParaRPr lang="es-ES" sz="16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6" name="AutoShape 34"/>
          <p:cNvSpPr>
            <a:spLocks/>
          </p:cNvSpPr>
          <p:nvPr/>
        </p:nvSpPr>
        <p:spPr bwMode="auto">
          <a:xfrm>
            <a:off x="2069244" y="3612101"/>
            <a:ext cx="845868" cy="712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chemeClr val="accent3"/>
          </a:solidFill>
          <a:ln>
            <a:noFill/>
          </a:ln>
          <a:effectLst/>
          <a:extLst/>
        </p:spPr>
        <p:txBody>
          <a:bodyPr lIns="28575" tIns="28575" rIns="28575" bIns="28575" anchor="ctr"/>
          <a:lstStyle/>
          <a:p>
            <a:pPr defTabSz="257175">
              <a:defRPr/>
            </a:pPr>
            <a:endParaRPr lang="es-ES" sz="16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7" name="CuadroTexto 16"/>
          <p:cNvSpPr txBox="1"/>
          <p:nvPr/>
        </p:nvSpPr>
        <p:spPr>
          <a:xfrm>
            <a:off x="16920864" y="12330608"/>
            <a:ext cx="864096" cy="523220"/>
          </a:xfrm>
          <a:prstGeom prst="rect">
            <a:avLst/>
          </a:prstGeom>
          <a:noFill/>
        </p:spPr>
        <p:txBody>
          <a:bodyPr wrap="square" rtlCol="0">
            <a:spAutoFit/>
          </a:bodyPr>
          <a:lstStyle/>
          <a:p>
            <a:r>
              <a:rPr lang="es-CL" sz="2800" b="1" dirty="0">
                <a:solidFill>
                  <a:srgbClr val="44B195"/>
                </a:solidFill>
                <a:effectLst>
                  <a:outerShdw blurRad="38100" dist="38100" dir="2700000" algn="tl">
                    <a:srgbClr val="000000">
                      <a:alpha val="43137"/>
                    </a:srgbClr>
                  </a:outerShdw>
                </a:effectLst>
                <a:latin typeface="Lato" panose="020F0502020204030203" pitchFamily="34" charset="0"/>
                <a:cs typeface="Lato" panose="020F0502020204030203" pitchFamily="34" charset="0"/>
              </a:rPr>
              <a:t>2</a:t>
            </a:r>
            <a:fld id="{9B28834E-B9B6-4FA3-A21D-193C5784F9C8}" type="slidenum">
              <a:rPr lang="es-CL" sz="2800" smtClean="0">
                <a:latin typeface="Lato" panose="020F0502020204030203" pitchFamily="34" charset="0"/>
                <a:cs typeface="Lato" panose="020F0502020204030203" pitchFamily="34" charset="0"/>
              </a:rPr>
              <a:t>2</a:t>
            </a:fld>
            <a:endParaRPr lang="es-CL" sz="2800" dirty="0">
              <a:latin typeface="Lato" panose="020F0502020204030203" pitchFamily="34" charset="0"/>
              <a:cs typeface="Lato" panose="020F0502020204030203" pitchFamily="34" charset="0"/>
            </a:endParaRPr>
          </a:p>
        </p:txBody>
      </p:sp>
      <p:grpSp>
        <p:nvGrpSpPr>
          <p:cNvPr id="4" name="Grupo 3"/>
          <p:cNvGrpSpPr/>
          <p:nvPr/>
        </p:nvGrpSpPr>
        <p:grpSpPr>
          <a:xfrm>
            <a:off x="1979253" y="10098360"/>
            <a:ext cx="1025850" cy="1025850"/>
            <a:chOff x="2022415" y="7472081"/>
            <a:chExt cx="1025850" cy="1025850"/>
          </a:xfrm>
        </p:grpSpPr>
        <p:sp>
          <p:nvSpPr>
            <p:cNvPr id="2" name="Elipse 1"/>
            <p:cNvSpPr/>
            <p:nvPr/>
          </p:nvSpPr>
          <p:spPr bwMode="auto">
            <a:xfrm>
              <a:off x="2053119" y="7556174"/>
              <a:ext cx="945015" cy="856045"/>
            </a:xfrm>
            <a:prstGeom prst="ellipse">
              <a:avLst/>
            </a:prstGeom>
            <a:solidFill>
              <a:srgbClr val="44BE9B"/>
            </a:solidFill>
            <a:ln w="25400" cap="flat" cmpd="sng" algn="ctr">
              <a:solidFill>
                <a:srgbClr val="44BE9B"/>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415" y="7472081"/>
              <a:ext cx="1025850" cy="1025850"/>
            </a:xfrm>
            <a:prstGeom prst="rect">
              <a:avLst/>
            </a:prstGeom>
            <a:ln>
              <a:solidFill>
                <a:schemeClr val="bg1"/>
              </a:solidFill>
            </a:ln>
          </p:spPr>
        </p:pic>
      </p:grpSp>
      <p:sp>
        <p:nvSpPr>
          <p:cNvPr id="19" name="AutoShape 15"/>
          <p:cNvSpPr>
            <a:spLocks/>
          </p:cNvSpPr>
          <p:nvPr/>
        </p:nvSpPr>
        <p:spPr bwMode="auto">
          <a:xfrm>
            <a:off x="2009957" y="8945843"/>
            <a:ext cx="877509" cy="740314"/>
          </a:xfrm>
          <a:custGeom>
            <a:avLst/>
            <a:gdLst>
              <a:gd name="T0" fmla="+- 0 10782 53"/>
              <a:gd name="T1" fmla="*/ T0 w 21459"/>
              <a:gd name="T2" fmla="+- 0 10819 39"/>
              <a:gd name="T3" fmla="*/ 10819 h 21561"/>
              <a:gd name="T4" fmla="+- 0 10782 53"/>
              <a:gd name="T5" fmla="*/ T4 w 21459"/>
              <a:gd name="T6" fmla="+- 0 10819 39"/>
              <a:gd name="T7" fmla="*/ 10819 h 21561"/>
              <a:gd name="T8" fmla="+- 0 10782 53"/>
              <a:gd name="T9" fmla="*/ T8 w 21459"/>
              <a:gd name="T10" fmla="+- 0 10819 39"/>
              <a:gd name="T11" fmla="*/ 10819 h 21561"/>
              <a:gd name="T12" fmla="+- 0 10782 53"/>
              <a:gd name="T13" fmla="*/ T12 w 21459"/>
              <a:gd name="T14" fmla="+- 0 10819 39"/>
              <a:gd name="T15" fmla="*/ 10819 h 21561"/>
            </a:gdLst>
            <a:ahLst/>
            <a:cxnLst>
              <a:cxn ang="0">
                <a:pos x="T1" y="T3"/>
              </a:cxn>
              <a:cxn ang="0">
                <a:pos x="T5" y="T7"/>
              </a:cxn>
              <a:cxn ang="0">
                <a:pos x="T9" y="T11"/>
              </a:cxn>
              <a:cxn ang="0">
                <a:pos x="T13" y="T15"/>
              </a:cxn>
            </a:cxnLst>
            <a:rect l="0" t="0" r="r" b="b"/>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chemeClr val="accent3"/>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6" name="AutoShape 10"/>
          <p:cNvSpPr>
            <a:spLocks/>
          </p:cNvSpPr>
          <p:nvPr/>
        </p:nvSpPr>
        <p:spPr bwMode="auto">
          <a:xfrm>
            <a:off x="1973354" y="7620949"/>
            <a:ext cx="877509" cy="7351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rgbClr val="9CB833"/>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8" name="AutoShape 102"/>
          <p:cNvSpPr>
            <a:spLocks/>
          </p:cNvSpPr>
          <p:nvPr/>
        </p:nvSpPr>
        <p:spPr bwMode="auto">
          <a:xfrm>
            <a:off x="1973354" y="4998105"/>
            <a:ext cx="877508" cy="7812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4"/>
                </a:cubicBezTo>
                <a:cubicBezTo>
                  <a:pt x="16319" y="1409"/>
                  <a:pt x="17463" y="2179"/>
                  <a:pt x="18449" y="3156"/>
                </a:cubicBezTo>
                <a:cubicBezTo>
                  <a:pt x="19432" y="4133"/>
                  <a:pt x="20201" y="5277"/>
                  <a:pt x="20760" y="6587"/>
                </a:cubicBezTo>
                <a:cubicBezTo>
                  <a:pt x="21317" y="7900"/>
                  <a:pt x="21599" y="9303"/>
                  <a:pt x="21599" y="10800"/>
                </a:cubicBezTo>
                <a:cubicBezTo>
                  <a:pt x="21599" y="12296"/>
                  <a:pt x="21317" y="13699"/>
                  <a:pt x="20760" y="15009"/>
                </a:cubicBezTo>
                <a:cubicBezTo>
                  <a:pt x="20201" y="16319"/>
                  <a:pt x="19430" y="17466"/>
                  <a:pt x="18449" y="18443"/>
                </a:cubicBezTo>
                <a:cubicBezTo>
                  <a:pt x="17463" y="19420"/>
                  <a:pt x="16319" y="20193"/>
                  <a:pt x="15011" y="20755"/>
                </a:cubicBezTo>
                <a:cubicBezTo>
                  <a:pt x="13705" y="21317"/>
                  <a:pt x="12301" y="21599"/>
                  <a:pt x="10807" y="21599"/>
                </a:cubicBezTo>
                <a:cubicBezTo>
                  <a:pt x="9309" y="21599"/>
                  <a:pt x="7905" y="21317"/>
                  <a:pt x="6594" y="20755"/>
                </a:cubicBezTo>
                <a:cubicBezTo>
                  <a:pt x="5280" y="20193"/>
                  <a:pt x="4136" y="19420"/>
                  <a:pt x="3158" y="18443"/>
                </a:cubicBezTo>
                <a:cubicBezTo>
                  <a:pt x="2178" y="17466"/>
                  <a:pt x="1409" y="16319"/>
                  <a:pt x="847" y="15009"/>
                </a:cubicBezTo>
                <a:cubicBezTo>
                  <a:pt x="282" y="13699"/>
                  <a:pt x="0" y="12296"/>
                  <a:pt x="0" y="10800"/>
                </a:cubicBezTo>
                <a:cubicBezTo>
                  <a:pt x="0" y="9303"/>
                  <a:pt x="282" y="7900"/>
                  <a:pt x="847" y="6587"/>
                </a:cubicBezTo>
                <a:cubicBezTo>
                  <a:pt x="1409" y="5277"/>
                  <a:pt x="2181" y="4133"/>
                  <a:pt x="3158" y="3156"/>
                </a:cubicBezTo>
                <a:cubicBezTo>
                  <a:pt x="4136" y="2179"/>
                  <a:pt x="5280" y="1409"/>
                  <a:pt x="6594" y="844"/>
                </a:cubicBezTo>
                <a:cubicBezTo>
                  <a:pt x="7902" y="279"/>
                  <a:pt x="9306" y="0"/>
                  <a:pt x="10807" y="0"/>
                </a:cubicBezTo>
                <a:moveTo>
                  <a:pt x="13296" y="11689"/>
                </a:moveTo>
                <a:lnTo>
                  <a:pt x="13296" y="11689"/>
                </a:lnTo>
                <a:cubicBezTo>
                  <a:pt x="13522" y="11511"/>
                  <a:pt x="13742" y="11299"/>
                  <a:pt x="13965" y="11068"/>
                </a:cubicBezTo>
                <a:cubicBezTo>
                  <a:pt x="14186" y="10831"/>
                  <a:pt x="14392" y="10576"/>
                  <a:pt x="14587" y="10297"/>
                </a:cubicBezTo>
                <a:cubicBezTo>
                  <a:pt x="14782" y="10017"/>
                  <a:pt x="14937" y="9707"/>
                  <a:pt x="15053" y="9359"/>
                </a:cubicBezTo>
                <a:cubicBezTo>
                  <a:pt x="15172" y="9012"/>
                  <a:pt x="15228" y="8603"/>
                  <a:pt x="15228" y="8134"/>
                </a:cubicBezTo>
                <a:cubicBezTo>
                  <a:pt x="15228" y="7521"/>
                  <a:pt x="15107" y="6976"/>
                  <a:pt x="14855" y="6496"/>
                </a:cubicBezTo>
                <a:cubicBezTo>
                  <a:pt x="14607" y="6022"/>
                  <a:pt x="14276" y="5624"/>
                  <a:pt x="13861" y="5316"/>
                </a:cubicBezTo>
                <a:cubicBezTo>
                  <a:pt x="13445" y="5006"/>
                  <a:pt x="12979" y="4766"/>
                  <a:pt x="12459" y="4599"/>
                </a:cubicBezTo>
                <a:cubicBezTo>
                  <a:pt x="11940" y="4433"/>
                  <a:pt x="11425" y="4348"/>
                  <a:pt x="10911" y="4348"/>
                </a:cubicBezTo>
                <a:cubicBezTo>
                  <a:pt x="10343" y="4348"/>
                  <a:pt x="9832" y="4424"/>
                  <a:pt x="9377" y="4571"/>
                </a:cubicBezTo>
                <a:cubicBezTo>
                  <a:pt x="8922" y="4721"/>
                  <a:pt x="8535" y="4881"/>
                  <a:pt x="8221" y="5051"/>
                </a:cubicBezTo>
                <a:cubicBezTo>
                  <a:pt x="7905" y="5223"/>
                  <a:pt x="7668" y="5381"/>
                  <a:pt x="7504" y="5531"/>
                </a:cubicBezTo>
                <a:cubicBezTo>
                  <a:pt x="7340" y="5681"/>
                  <a:pt x="7249" y="5763"/>
                  <a:pt x="7232" y="5782"/>
                </a:cubicBezTo>
                <a:cubicBezTo>
                  <a:pt x="7086" y="5926"/>
                  <a:pt x="7074" y="6101"/>
                  <a:pt x="7190" y="6307"/>
                </a:cubicBezTo>
                <a:lnTo>
                  <a:pt x="8476" y="7863"/>
                </a:lnTo>
                <a:cubicBezTo>
                  <a:pt x="8512" y="7937"/>
                  <a:pt x="8600" y="7990"/>
                  <a:pt x="8747" y="8024"/>
                </a:cubicBezTo>
                <a:cubicBezTo>
                  <a:pt x="8854" y="8024"/>
                  <a:pt x="8959" y="7999"/>
                  <a:pt x="9058" y="7945"/>
                </a:cubicBezTo>
                <a:lnTo>
                  <a:pt x="9193" y="7838"/>
                </a:lnTo>
                <a:cubicBezTo>
                  <a:pt x="9281" y="7764"/>
                  <a:pt x="9405" y="7685"/>
                  <a:pt x="9563" y="7601"/>
                </a:cubicBezTo>
                <a:cubicBezTo>
                  <a:pt x="9724" y="7513"/>
                  <a:pt x="9897" y="7440"/>
                  <a:pt x="10095" y="7375"/>
                </a:cubicBezTo>
                <a:cubicBezTo>
                  <a:pt x="10287" y="7313"/>
                  <a:pt x="10499" y="7282"/>
                  <a:pt x="10725" y="7282"/>
                </a:cubicBezTo>
                <a:cubicBezTo>
                  <a:pt x="11092" y="7282"/>
                  <a:pt x="11406" y="7383"/>
                  <a:pt x="11663" y="7587"/>
                </a:cubicBezTo>
                <a:cubicBezTo>
                  <a:pt x="11920" y="7790"/>
                  <a:pt x="12050" y="8050"/>
                  <a:pt x="12050" y="8363"/>
                </a:cubicBezTo>
                <a:cubicBezTo>
                  <a:pt x="12050" y="8696"/>
                  <a:pt x="11940" y="8990"/>
                  <a:pt x="11719" y="9235"/>
                </a:cubicBezTo>
                <a:cubicBezTo>
                  <a:pt x="11499" y="9484"/>
                  <a:pt x="11222" y="9755"/>
                  <a:pt x="10886" y="10054"/>
                </a:cubicBezTo>
                <a:cubicBezTo>
                  <a:pt x="10679" y="10215"/>
                  <a:pt x="10470" y="10399"/>
                  <a:pt x="10256" y="10599"/>
                </a:cubicBezTo>
                <a:cubicBezTo>
                  <a:pt x="10047" y="10802"/>
                  <a:pt x="9849" y="11034"/>
                  <a:pt x="9676" y="11297"/>
                </a:cubicBezTo>
                <a:cubicBezTo>
                  <a:pt x="9501" y="11559"/>
                  <a:pt x="9357" y="11844"/>
                  <a:pt x="9250" y="12155"/>
                </a:cubicBezTo>
                <a:cubicBezTo>
                  <a:pt x="9142" y="12465"/>
                  <a:pt x="9086" y="12824"/>
                  <a:pt x="9086" y="13231"/>
                </a:cubicBezTo>
                <a:lnTo>
                  <a:pt x="9086" y="14095"/>
                </a:lnTo>
                <a:cubicBezTo>
                  <a:pt x="9086" y="14202"/>
                  <a:pt x="9128" y="14298"/>
                  <a:pt x="9210" y="14377"/>
                </a:cubicBezTo>
                <a:cubicBezTo>
                  <a:pt x="9289" y="14459"/>
                  <a:pt x="9385" y="14498"/>
                  <a:pt x="9493" y="14498"/>
                </a:cubicBezTo>
                <a:lnTo>
                  <a:pt x="11711" y="14498"/>
                </a:lnTo>
                <a:cubicBezTo>
                  <a:pt x="11821" y="14498"/>
                  <a:pt x="11911" y="14459"/>
                  <a:pt x="11990" y="14377"/>
                </a:cubicBezTo>
                <a:cubicBezTo>
                  <a:pt x="12067" y="14298"/>
                  <a:pt x="12106" y="14202"/>
                  <a:pt x="12106" y="14095"/>
                </a:cubicBezTo>
                <a:lnTo>
                  <a:pt x="12106" y="13406"/>
                </a:lnTo>
                <a:cubicBezTo>
                  <a:pt x="12106" y="13053"/>
                  <a:pt x="12219" y="12756"/>
                  <a:pt x="12451" y="12508"/>
                </a:cubicBezTo>
                <a:cubicBezTo>
                  <a:pt x="12680" y="12259"/>
                  <a:pt x="12960" y="11988"/>
                  <a:pt x="13296" y="11689"/>
                </a:cubicBezTo>
                <a:moveTo>
                  <a:pt x="12106" y="15664"/>
                </a:moveTo>
                <a:cubicBezTo>
                  <a:pt x="12106" y="15557"/>
                  <a:pt x="12067" y="15464"/>
                  <a:pt x="11996" y="15382"/>
                </a:cubicBezTo>
                <a:cubicBezTo>
                  <a:pt x="11928" y="15300"/>
                  <a:pt x="11829" y="15258"/>
                  <a:pt x="11711" y="15258"/>
                </a:cubicBezTo>
                <a:lnTo>
                  <a:pt x="9493" y="15258"/>
                </a:lnTo>
                <a:cubicBezTo>
                  <a:pt x="9385" y="15258"/>
                  <a:pt x="9292" y="15300"/>
                  <a:pt x="9210" y="15382"/>
                </a:cubicBezTo>
                <a:cubicBezTo>
                  <a:pt x="9128" y="15464"/>
                  <a:pt x="9086" y="15557"/>
                  <a:pt x="9086" y="15664"/>
                </a:cubicBezTo>
                <a:lnTo>
                  <a:pt x="9086" y="17774"/>
                </a:lnTo>
                <a:cubicBezTo>
                  <a:pt x="9086" y="17881"/>
                  <a:pt x="9128" y="17980"/>
                  <a:pt x="9210" y="18064"/>
                </a:cubicBezTo>
                <a:cubicBezTo>
                  <a:pt x="9289" y="18152"/>
                  <a:pt x="9385" y="18194"/>
                  <a:pt x="9493" y="18194"/>
                </a:cubicBezTo>
                <a:lnTo>
                  <a:pt x="11711" y="18194"/>
                </a:lnTo>
                <a:cubicBezTo>
                  <a:pt x="11821" y="18194"/>
                  <a:pt x="11911" y="18152"/>
                  <a:pt x="11990" y="18064"/>
                </a:cubicBezTo>
                <a:cubicBezTo>
                  <a:pt x="12067" y="17980"/>
                  <a:pt x="12106" y="17881"/>
                  <a:pt x="12106" y="17774"/>
                </a:cubicBezTo>
                <a:lnTo>
                  <a:pt x="12106" y="15664"/>
                </a:lnTo>
                <a:close/>
              </a:path>
            </a:pathLst>
          </a:custGeom>
          <a:solidFill>
            <a:schemeClr val="accent3"/>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29" name="AutoShape 41"/>
          <p:cNvSpPr>
            <a:spLocks/>
          </p:cNvSpPr>
          <p:nvPr/>
        </p:nvSpPr>
        <p:spPr bwMode="auto">
          <a:xfrm>
            <a:off x="1937074" y="6313100"/>
            <a:ext cx="950068" cy="8130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3"/>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115764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24"/>
            <a:ext cx="18288000" cy="13786852"/>
          </a:xfrm>
          <a:prstGeom prst="rect">
            <a:avLst/>
          </a:prstGeom>
        </p:spPr>
      </p:pic>
      <p:sp>
        <p:nvSpPr>
          <p:cNvPr id="2" name="Rectángulo 1"/>
          <p:cNvSpPr/>
          <p:nvPr/>
        </p:nvSpPr>
        <p:spPr bwMode="auto">
          <a:xfrm>
            <a:off x="0" y="-20910"/>
            <a:ext cx="18301221" cy="13786852"/>
          </a:xfrm>
          <a:prstGeom prst="rect">
            <a:avLst/>
          </a:prstGeom>
          <a:solidFill>
            <a:schemeClr val="tx1">
              <a:alpha val="68000"/>
            </a:schemeClr>
          </a:solidFill>
          <a:ln w="25400" cap="flat" cmpd="sng" algn="ctr">
            <a:solidFill>
              <a:srgbClr val="000000"/>
            </a:solidFill>
            <a:prstDash val="solid"/>
            <a:miter lim="0"/>
            <a:headEnd type="none" w="med" len="med"/>
            <a:tailEnd type="none" w="med" len="med"/>
          </a:ln>
          <a:effectLst>
            <a:outerShdw blurRad="38100" dist="25400" dir="5400000" algn="ctr" rotWithShape="0">
              <a:schemeClr val="tx1">
                <a:alpha val="50000"/>
              </a:schemeClr>
            </a:outerShdw>
          </a:effectLst>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257175" defTabSz="619125"/>
            <a:endParaRPr lang="es-CL" sz="6000">
              <a:cs typeface="League Gothic" charset="0"/>
            </a:endParaRPr>
          </a:p>
        </p:txBody>
      </p:sp>
      <p:sp>
        <p:nvSpPr>
          <p:cNvPr id="57" name="AutoShape 9"/>
          <p:cNvSpPr>
            <a:spLocks/>
          </p:cNvSpPr>
          <p:nvPr/>
        </p:nvSpPr>
        <p:spPr bwMode="auto">
          <a:xfrm>
            <a:off x="395028" y="5236261"/>
            <a:ext cx="16962182" cy="23610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nSpc>
                <a:spcPct val="100000"/>
              </a:lnSpc>
              <a:defRPr/>
            </a:pPr>
            <a:r>
              <a:rPr lang="es-ES" sz="7500" dirty="0" smtClean="0">
                <a:solidFill>
                  <a:schemeClr val="bg1"/>
                </a:solidFill>
                <a:cs typeface="Lato" charset="0"/>
              </a:rPr>
              <a:t>Presentación.</a:t>
            </a:r>
          </a:p>
          <a:p>
            <a:pPr>
              <a:lnSpc>
                <a:spcPct val="100000"/>
              </a:lnSpc>
              <a:defRPr/>
            </a:pPr>
            <a:r>
              <a:rPr lang="es-ES" sz="7500" dirty="0" smtClean="0">
                <a:solidFill>
                  <a:schemeClr val="bg1"/>
                </a:solidFill>
                <a:latin typeface="Lato Light"/>
                <a:cs typeface="Lato Light"/>
              </a:rPr>
              <a:t>Grupo Politics.</a:t>
            </a:r>
            <a:endParaRPr lang="es-ES" sz="7500" dirty="0">
              <a:solidFill>
                <a:schemeClr val="bg1"/>
              </a:solidFill>
              <a:latin typeface="Lato Light"/>
              <a:cs typeface="Lato Light"/>
            </a:endParaRPr>
          </a:p>
        </p:txBody>
      </p:sp>
      <p:sp>
        <p:nvSpPr>
          <p:cNvPr id="58" name="Line 11"/>
          <p:cNvSpPr>
            <a:spLocks noChangeShapeType="1"/>
          </p:cNvSpPr>
          <p:nvPr/>
        </p:nvSpPr>
        <p:spPr bwMode="auto">
          <a:xfrm flipV="1">
            <a:off x="1799184" y="7618975"/>
            <a:ext cx="14509612" cy="0"/>
          </a:xfrm>
          <a:prstGeom prst="line">
            <a:avLst/>
          </a:prstGeom>
          <a:noFill/>
          <a:ln w="25400" cap="flat" cmpd="sng">
            <a:solidFill>
              <a:srgbClr val="9A9A9A"/>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gn="l" defTabSz="342900">
              <a:lnSpc>
                <a:spcPct val="100000"/>
              </a:lnSpc>
              <a:defRPr/>
            </a:pPr>
            <a:endParaRPr lang="es-ES" sz="900" b="0">
              <a:solidFill>
                <a:srgbClr val="000000"/>
              </a:solidFill>
              <a:latin typeface="Helvetica" charset="0"/>
              <a:cs typeface="Helvetica" charset="0"/>
              <a:sym typeface="Helvetica" charset="0"/>
            </a:endParaRPr>
          </a:p>
        </p:txBody>
      </p:sp>
      <p:sp>
        <p:nvSpPr>
          <p:cNvPr id="9" name="AutoShape 12"/>
          <p:cNvSpPr>
            <a:spLocks/>
          </p:cNvSpPr>
          <p:nvPr/>
        </p:nvSpPr>
        <p:spPr bwMode="auto">
          <a:xfrm>
            <a:off x="647056" y="7794103"/>
            <a:ext cx="16710153" cy="13102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1pPr>
            <a:lvl2pPr marL="742950" indent="-28575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2pPr>
            <a:lvl3pPr marL="11430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3pPr>
            <a:lvl4pPr marL="16002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4pPr>
            <a:lvl5pPr marL="20574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9pPr>
          </a:lstStyle>
          <a:p>
            <a:pPr eaLnBrk="1">
              <a:lnSpc>
                <a:spcPct val="120000"/>
              </a:lnSpc>
              <a:spcBef>
                <a:spcPts val="2250"/>
              </a:spcBef>
            </a:pPr>
            <a:r>
              <a:rPr lang="es-ES" altLang="en-US" sz="3600" b="0" dirty="0" smtClean="0">
                <a:solidFill>
                  <a:srgbClr val="838383"/>
                </a:solidFill>
              </a:rPr>
              <a:t>¿Es Santiago representativo de las tendencias políticas de todo el territorio nacional?</a:t>
            </a:r>
            <a:endParaRPr lang="es-ES" altLang="en-US" sz="4000" dirty="0"/>
          </a:p>
        </p:txBody>
      </p:sp>
      <p:sp>
        <p:nvSpPr>
          <p:cNvPr id="16" name="AutoShape 19"/>
          <p:cNvSpPr>
            <a:spLocks/>
          </p:cNvSpPr>
          <p:nvPr/>
        </p:nvSpPr>
        <p:spPr bwMode="auto">
          <a:xfrm>
            <a:off x="8135888" y="3473624"/>
            <a:ext cx="1871787" cy="156580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FD7A08"/>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25113415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9355931"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Antecedentes relevantes</a:t>
            </a:r>
            <a:r>
              <a:rPr lang="es-ES" sz="5400" dirty="0" smtClean="0">
                <a:solidFill>
                  <a:srgbClr val="53585F"/>
                </a:solidFill>
                <a:cs typeface="League Gothic" charset="0"/>
              </a:rPr>
              <a:t> </a:t>
            </a:r>
            <a:endParaRPr lang="es-ES" sz="5400" dirty="0">
              <a:cs typeface="League Gothic" charset="0"/>
            </a:endParaRPr>
          </a:p>
        </p:txBody>
      </p:sp>
      <p:sp>
        <p:nvSpPr>
          <p:cNvPr id="4" name="Line 7"/>
          <p:cNvSpPr>
            <a:spLocks noChangeShapeType="1"/>
          </p:cNvSpPr>
          <p:nvPr/>
        </p:nvSpPr>
        <p:spPr bwMode="auto">
          <a:xfrm flipV="1">
            <a:off x="764928" y="2069232"/>
            <a:ext cx="16371960" cy="13993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Caso encuesta CADEM</a:t>
            </a: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5"/>
          <p:cNvSpPr>
            <a:spLocks/>
          </p:cNvSpPr>
          <p:nvPr/>
        </p:nvSpPr>
        <p:spPr bwMode="auto">
          <a:xfrm>
            <a:off x="764928" y="2691737"/>
            <a:ext cx="16371960" cy="36622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dirty="0" smtClean="0">
                <a:solidFill>
                  <a:srgbClr val="838383"/>
                </a:solidFill>
                <a:latin typeface="Lato" charset="0"/>
                <a:cs typeface="Lato" charset="0"/>
                <a:sym typeface="Lato" charset="0"/>
              </a:rPr>
              <a:t>	</a:t>
            </a:r>
            <a:r>
              <a:rPr lang="es-CL" sz="2700" i="1" dirty="0" smtClean="0">
                <a:solidFill>
                  <a:srgbClr val="838383"/>
                </a:solidFill>
                <a:latin typeface="Lato" charset="0"/>
                <a:cs typeface="Lato" charset="0"/>
                <a:sym typeface="Lato" charset="0"/>
              </a:rPr>
              <a:t>“...Nuestra </a:t>
            </a:r>
            <a:r>
              <a:rPr lang="es-CL" sz="2700" i="1" dirty="0">
                <a:solidFill>
                  <a:srgbClr val="838383"/>
                </a:solidFill>
                <a:latin typeface="Lato" charset="0"/>
                <a:cs typeface="Lato" charset="0"/>
                <a:sym typeface="Lato" charset="0"/>
              </a:rPr>
              <a:t>estimación difiere de la que realizó CADEM en algunas comunas importantes. Por ejemplo, en Maipú y Puente Alto, cuya población estimada es de 410.650 y 447.615 respectivamente, CADEM tiene muestras de 50 y 45 personas, respectivamente. Si se respetara el peso relativo de cada comuna en la población nacional—o regional— el número de entrevistados debió ser 53 y 48, respectivamente. A su vez, las comunas de Talca y Coquimbo, ambas capitales regionales, tienen una población respectiva de 180.754 y 180.719 personas. En la muestra teórica de CADEM, Talca tendría 32 personas encuestadas y Coquimbo, 20. Si se respetara el peso relativo poblacional de cada comuna, ambas ciudades debiesen tener 21 </a:t>
            </a:r>
            <a:r>
              <a:rPr lang="es-CL" sz="2700" i="1" dirty="0" smtClean="0">
                <a:solidFill>
                  <a:srgbClr val="838383"/>
                </a:solidFill>
                <a:latin typeface="Lato" charset="0"/>
                <a:cs typeface="Lato" charset="0"/>
                <a:sym typeface="Lato" charset="0"/>
              </a:rPr>
              <a:t>entrevistados….”</a:t>
            </a:r>
            <a:endParaRPr lang="es-CL" sz="2700" i="1" dirty="0">
              <a:solidFill>
                <a:srgbClr val="838383"/>
              </a:solidFill>
              <a:latin typeface="Lato" charset="0"/>
              <a:cs typeface="Lato" charset="0"/>
              <a:sym typeface="Lato" charset="0"/>
            </a:endParaRPr>
          </a:p>
        </p:txBody>
      </p:sp>
      <p:sp>
        <p:nvSpPr>
          <p:cNvPr id="10" name="AutoShape 5"/>
          <p:cNvSpPr>
            <a:spLocks/>
          </p:cNvSpPr>
          <p:nvPr/>
        </p:nvSpPr>
        <p:spPr bwMode="auto">
          <a:xfrm>
            <a:off x="10290966" y="6357771"/>
            <a:ext cx="7658992" cy="504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CL" sz="2700" b="1" dirty="0" smtClean="0">
                <a:solidFill>
                  <a:srgbClr val="838383"/>
                </a:solidFill>
                <a:latin typeface="Lato" charset="0"/>
                <a:cs typeface="Lato" charset="0"/>
                <a:sym typeface="Lato" charset="0"/>
              </a:rPr>
              <a:t>Extracto: </a:t>
            </a:r>
            <a:r>
              <a:rPr lang="es-CL" sz="2700" b="1" i="1" dirty="0" smtClean="0">
                <a:solidFill>
                  <a:srgbClr val="838383"/>
                </a:solidFill>
                <a:latin typeface="Lato" charset="0"/>
                <a:cs typeface="Lato" charset="0"/>
                <a:sym typeface="Lato" charset="0"/>
              </a:rPr>
              <a:t>¿En que se equivocó la encuesta CADEM?</a:t>
            </a:r>
            <a:r>
              <a:rPr lang="es-CL" sz="2700" dirty="0" smtClean="0">
                <a:solidFill>
                  <a:srgbClr val="838383"/>
                </a:solidFill>
                <a:latin typeface="Lato" charset="0"/>
                <a:cs typeface="Lato" charset="0"/>
                <a:sym typeface="Lato" charset="0"/>
              </a:rPr>
              <a:t> </a:t>
            </a:r>
            <a:endParaRPr lang="es-CL" sz="2700" i="1" dirty="0">
              <a:solidFill>
                <a:srgbClr val="838383"/>
              </a:solidFill>
              <a:latin typeface="Lato" charset="0"/>
              <a:cs typeface="Lato" charset="0"/>
              <a:sym typeface="Lato" charset="0"/>
            </a:endParaRPr>
          </a:p>
        </p:txBody>
      </p:sp>
      <p:sp>
        <p:nvSpPr>
          <p:cNvPr id="11" name="AutoShape 2" descr="Resultado de imagen para cad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0966" y="9216216"/>
            <a:ext cx="7349787" cy="2110150"/>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928" y="9610325"/>
            <a:ext cx="7986048" cy="2110150"/>
          </a:xfrm>
          <a:prstGeom prst="rect">
            <a:avLst/>
          </a:prstGeom>
        </p:spPr>
      </p:pic>
      <p:sp>
        <p:nvSpPr>
          <p:cNvPr id="15" name="AutoShape 2"/>
          <p:cNvSpPr>
            <a:spLocks/>
          </p:cNvSpPr>
          <p:nvPr/>
        </p:nvSpPr>
        <p:spPr bwMode="auto">
          <a:xfrm>
            <a:off x="4535488" y="12114584"/>
            <a:ext cx="10153128"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Fuentes principales de encuestas presidenciales</a:t>
            </a:r>
            <a:endParaRPr lang="es-ES" sz="5400" dirty="0">
              <a:solidFill>
                <a:srgbClr val="838383"/>
              </a:solidFill>
              <a:cs typeface="League Gothic" charset="0"/>
            </a:endParaRPr>
          </a:p>
        </p:txBody>
      </p:sp>
    </p:spTree>
    <p:extLst>
      <p:ext uri="{BB962C8B-B14F-4D97-AF65-F5344CB8AC3E}">
        <p14:creationId xmlns:p14="http://schemas.microsoft.com/office/powerpoint/2010/main" val="152131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1+#ppt_w/2"/>
                                          </p:val>
                                        </p:tav>
                                        <p:tav tm="100000">
                                          <p:val>
                                            <p:strVal val="#ppt_x"/>
                                          </p:val>
                                        </p:tav>
                                      </p:tavLst>
                                    </p:anim>
                                    <p:anim calcmode="lin" valueType="num">
                                      <p:cBhvr additive="base">
                                        <p:cTn id="39" dur="500" fill="hold"/>
                                        <p:tgtEl>
                                          <p:spTgt spid="10"/>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P spid="10" grpId="0" autoUpdateAnimBg="0"/>
      <p:bldP spid="1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3716000"/>
          </a:xfrm>
          <a:prstGeom prst="rect">
            <a:avLst/>
          </a:prstGeom>
        </p:spPr>
      </p:pic>
      <p:sp>
        <p:nvSpPr>
          <p:cNvPr id="11" name="Rectángulo 10"/>
          <p:cNvSpPr/>
          <p:nvPr/>
        </p:nvSpPr>
        <p:spPr bwMode="auto">
          <a:xfrm>
            <a:off x="0" y="-2"/>
            <a:ext cx="18367374" cy="13716001"/>
          </a:xfrm>
          <a:prstGeom prst="rect">
            <a:avLst/>
          </a:prstGeom>
          <a:solidFill>
            <a:schemeClr val="tx2">
              <a:alpha val="68000"/>
            </a:schemeClr>
          </a:solidFill>
          <a:ln w="25400" cap="flat" cmpd="sng" algn="ctr">
            <a:solidFill>
              <a:schemeClr val="tx2"/>
            </a:solidFill>
            <a:prstDash val="solid"/>
            <a:miter lim="0"/>
            <a:headEnd type="none" w="med" len="med"/>
            <a:tailEnd type="none" w="med" len="med"/>
          </a:ln>
          <a:effectLst>
            <a:outerShdw blurRad="38100" dist="25400" dir="5400000" algn="ctr" rotWithShape="0">
              <a:schemeClr val="tx1">
                <a:alpha val="50000"/>
              </a:scheme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12" name="Rectángulo 11"/>
          <p:cNvSpPr/>
          <p:nvPr/>
        </p:nvSpPr>
        <p:spPr bwMode="auto">
          <a:xfrm>
            <a:off x="0" y="-3"/>
            <a:ext cx="18367374" cy="2177483"/>
          </a:xfrm>
          <a:prstGeom prst="rect">
            <a:avLst/>
          </a:prstGeom>
          <a:solidFill>
            <a:schemeClr val="bg1">
              <a:alpha val="69000"/>
            </a:schemeClr>
          </a:solidFill>
          <a:ln w="25400" cap="flat" cmpd="sng" algn="ctr">
            <a:no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3" name="AutoShape 6"/>
          <p:cNvSpPr>
            <a:spLocks/>
          </p:cNvSpPr>
          <p:nvPr/>
        </p:nvSpPr>
        <p:spPr bwMode="auto">
          <a:xfrm>
            <a:off x="939180" y="618495"/>
            <a:ext cx="9355931"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Pregunta de investigación</a:t>
            </a:r>
            <a:endParaRPr lang="es-ES" sz="5400" dirty="0">
              <a:cs typeface="League Gothic"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Fundamento del proyecto</a:t>
            </a:r>
            <a:endParaRPr lang="es-ES" sz="2800" dirty="0">
              <a:cs typeface="League Gothic"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2"/>
          <p:cNvSpPr>
            <a:spLocks/>
          </p:cNvSpPr>
          <p:nvPr/>
        </p:nvSpPr>
        <p:spPr bwMode="auto">
          <a:xfrm>
            <a:off x="1008125" y="5561869"/>
            <a:ext cx="16083928" cy="25922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8800" b="1" dirty="0">
                <a:solidFill>
                  <a:schemeClr val="bg1"/>
                </a:solidFill>
                <a:cs typeface="League Gothic" charset="0"/>
              </a:rPr>
              <a:t>¿</a:t>
            </a:r>
            <a:r>
              <a:rPr lang="es-ES" sz="8800" b="1" dirty="0" smtClean="0">
                <a:solidFill>
                  <a:schemeClr val="bg1"/>
                </a:solidFill>
                <a:cs typeface="League Gothic" charset="0"/>
              </a:rPr>
              <a:t>Es Santiago representativo de las tendencias políticas de todo el territorio nacional? </a:t>
            </a:r>
            <a:endParaRPr lang="es-ES" sz="8800" dirty="0">
              <a:solidFill>
                <a:schemeClr val="bg1"/>
              </a:solidFill>
              <a:cs typeface="League Gothic" charset="0"/>
            </a:endParaRPr>
          </a:p>
        </p:txBody>
      </p:sp>
    </p:spTree>
    <p:extLst>
      <p:ext uri="{BB962C8B-B14F-4D97-AF65-F5344CB8AC3E}">
        <p14:creationId xmlns:p14="http://schemas.microsoft.com/office/powerpoint/2010/main" val="215346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3715999"/>
          </a:xfrm>
          <a:prstGeom prst="rect">
            <a:avLst/>
          </a:prstGeom>
        </p:spPr>
      </p:pic>
      <p:sp>
        <p:nvSpPr>
          <p:cNvPr id="10" name="Rectángulo 9"/>
          <p:cNvSpPr/>
          <p:nvPr/>
        </p:nvSpPr>
        <p:spPr bwMode="auto">
          <a:xfrm>
            <a:off x="0" y="0"/>
            <a:ext cx="18288000" cy="2177480"/>
          </a:xfrm>
          <a:prstGeom prst="rect">
            <a:avLst/>
          </a:prstGeom>
          <a:solidFill>
            <a:schemeClr val="bg1">
              <a:alpha val="69000"/>
            </a:schemeClr>
          </a:solidFill>
          <a:ln w="25400" cap="flat" cmpd="sng" algn="ctr">
            <a:no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Obtención de datos y </a:t>
            </a:r>
            <a:r>
              <a:rPr lang="es-ES" sz="7200" i="1" dirty="0" smtClean="0">
                <a:solidFill>
                  <a:srgbClr val="53585F"/>
                </a:solidFill>
                <a:cs typeface="League Gothic" charset="0"/>
              </a:rPr>
              <a:t>datasets.</a:t>
            </a:r>
            <a:endParaRPr lang="es-ES" sz="5400" dirty="0">
              <a:cs typeface="League Gothic"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Fuentes utilizadas</a:t>
            </a:r>
            <a:endParaRPr lang="es-ES" sz="2800" dirty="0">
              <a:cs typeface="League Gothic"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13" name="Rectángulo 12"/>
          <p:cNvSpPr/>
          <p:nvPr/>
        </p:nvSpPr>
        <p:spPr bwMode="auto">
          <a:xfrm>
            <a:off x="-7774" y="9162256"/>
            <a:ext cx="18288000" cy="3467724"/>
          </a:xfrm>
          <a:prstGeom prst="rect">
            <a:avLst/>
          </a:prstGeom>
          <a:solidFill>
            <a:schemeClr val="bg1">
              <a:alpha val="69000"/>
            </a:schemeClr>
          </a:solidFill>
          <a:ln w="25400" cap="flat" cmpd="sng" algn="ctr">
            <a:no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76" y="9456168"/>
            <a:ext cx="2857500" cy="2857500"/>
          </a:xfrm>
          <a:prstGeom prst="rect">
            <a:avLst/>
          </a:prstGeom>
        </p:spPr>
      </p:pic>
      <p:sp>
        <p:nvSpPr>
          <p:cNvPr id="15" name="AutoShape 5"/>
          <p:cNvSpPr>
            <a:spLocks/>
          </p:cNvSpPr>
          <p:nvPr/>
        </p:nvSpPr>
        <p:spPr bwMode="auto">
          <a:xfrm>
            <a:off x="5078706" y="10563111"/>
            <a:ext cx="11842157" cy="1551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457200" indent="-457200" algn="just" defTabSz="485775">
              <a:lnSpc>
                <a:spcPct val="120000"/>
              </a:lnSpc>
              <a:spcBef>
                <a:spcPts val="1275"/>
              </a:spcBef>
              <a:buFont typeface="Wingdings" panose="05000000000000000000" pitchFamily="2" charset="2"/>
              <a:buChar char="Ø"/>
              <a:defRPr/>
            </a:pPr>
            <a:r>
              <a:rPr lang="es-CL" sz="2700" dirty="0" smtClean="0">
                <a:solidFill>
                  <a:schemeClr val="tx1">
                    <a:lumMod val="65000"/>
                    <a:lumOff val="35000"/>
                  </a:schemeClr>
                </a:solidFill>
                <a:latin typeface="Lato" charset="0"/>
                <a:cs typeface="Lato" charset="0"/>
                <a:sym typeface="Lato" charset="0"/>
              </a:rPr>
              <a:t> Proyección de población al año 2013.</a:t>
            </a:r>
          </a:p>
          <a:p>
            <a:pPr marL="457200" indent="-457200" algn="just" defTabSz="485775">
              <a:lnSpc>
                <a:spcPct val="120000"/>
              </a:lnSpc>
              <a:spcBef>
                <a:spcPts val="1275"/>
              </a:spcBef>
              <a:buFont typeface="Wingdings" panose="05000000000000000000" pitchFamily="2" charset="2"/>
              <a:buChar char="Ø"/>
              <a:defRPr/>
            </a:pPr>
            <a:r>
              <a:rPr lang="es-CL" sz="2700" dirty="0" smtClean="0">
                <a:solidFill>
                  <a:schemeClr val="tx1">
                    <a:lumMod val="65000"/>
                    <a:lumOff val="35000"/>
                  </a:schemeClr>
                </a:solidFill>
                <a:latin typeface="Lato" charset="0"/>
                <a:cs typeface="Lato" charset="0"/>
                <a:sym typeface="Lato" charset="0"/>
              </a:rPr>
              <a:t> Estadísticas demográficas oficiales de población Censo 2017.</a:t>
            </a:r>
            <a:endParaRPr lang="es-CL" sz="2700" dirty="0">
              <a:solidFill>
                <a:schemeClr val="tx1">
                  <a:lumMod val="65000"/>
                  <a:lumOff val="35000"/>
                </a:schemeClr>
              </a:solidFill>
              <a:latin typeface="Lato" charset="0"/>
              <a:cs typeface="Lato" charset="0"/>
              <a:sym typeface="Lato" charset="0"/>
            </a:endParaRPr>
          </a:p>
        </p:txBody>
      </p:sp>
      <p:sp>
        <p:nvSpPr>
          <p:cNvPr id="16" name="AutoShape 2"/>
          <p:cNvSpPr>
            <a:spLocks/>
          </p:cNvSpPr>
          <p:nvPr/>
        </p:nvSpPr>
        <p:spPr bwMode="auto">
          <a:xfrm>
            <a:off x="5078707" y="9484693"/>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Considera:</a:t>
            </a:r>
            <a:endParaRPr lang="es-ES" sz="5400" dirty="0">
              <a:solidFill>
                <a:srgbClr val="838383"/>
              </a:solidFill>
              <a:cs typeface="League Gothic" charset="0"/>
            </a:endParaRPr>
          </a:p>
        </p:txBody>
      </p:sp>
    </p:spTree>
    <p:extLst>
      <p:ext uri="{BB962C8B-B14F-4D97-AF65-F5344CB8AC3E}">
        <p14:creationId xmlns:p14="http://schemas.microsoft.com/office/powerpoint/2010/main" val="100656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1+#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15" grpId="0" autoUpdateAnimBg="0"/>
      <p:bldP spid="1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Obtención de datos y </a:t>
            </a:r>
            <a:r>
              <a:rPr lang="es-ES" sz="7200" i="1" dirty="0" smtClean="0">
                <a:solidFill>
                  <a:srgbClr val="53585F"/>
                </a:solidFill>
                <a:cs typeface="League Gothic" charset="0"/>
              </a:rPr>
              <a:t>datasets.</a:t>
            </a:r>
            <a:endParaRPr lang="es-ES" sz="5400" dirty="0">
              <a:cs typeface="League Gothic" charset="0"/>
            </a:endParaRPr>
          </a:p>
        </p:txBody>
      </p:sp>
      <p:sp>
        <p:nvSpPr>
          <p:cNvPr id="4" name="Line 7"/>
          <p:cNvSpPr>
            <a:spLocks noChangeShapeType="1"/>
          </p:cNvSpPr>
          <p:nvPr/>
        </p:nvSpPr>
        <p:spPr bwMode="auto">
          <a:xfrm>
            <a:off x="764928" y="2209170"/>
            <a:ext cx="15145544" cy="40318"/>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5" y="1353073"/>
            <a:ext cx="583525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ETL: </a:t>
            </a:r>
            <a:r>
              <a:rPr lang="es-ES" sz="2800" b="1" i="1" dirty="0" smtClean="0">
                <a:solidFill>
                  <a:srgbClr val="838383"/>
                </a:solidFill>
                <a:latin typeface="Lato" charset="0"/>
                <a:cs typeface="Lato" charset="0"/>
                <a:sym typeface="Lato" charset="0"/>
              </a:rPr>
              <a:t>Extract, Load &amp; Transform.</a:t>
            </a: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9" name="AutoShape 2"/>
          <p:cNvSpPr>
            <a:spLocks/>
          </p:cNvSpPr>
          <p:nvPr/>
        </p:nvSpPr>
        <p:spPr bwMode="auto">
          <a:xfrm>
            <a:off x="861653" y="2173809"/>
            <a:ext cx="3529343" cy="982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algn="l">
              <a:defRPr/>
            </a:pPr>
            <a:r>
              <a:rPr lang="es-ES" sz="5400" b="1" dirty="0" smtClean="0">
                <a:solidFill>
                  <a:schemeClr val="accent1"/>
                </a:solidFill>
                <a:cs typeface="League Gothic" charset="0"/>
              </a:rPr>
              <a:t>Diagrama ETL:</a:t>
            </a:r>
            <a:endParaRPr lang="es-ES" sz="5400" dirty="0">
              <a:solidFill>
                <a:srgbClr val="838383"/>
              </a:solidFill>
              <a:cs typeface="League Gothic" charset="0"/>
            </a:endParaRPr>
          </a:p>
        </p:txBody>
      </p:sp>
      <p:grpSp>
        <p:nvGrpSpPr>
          <p:cNvPr id="17" name="Grupo 16"/>
          <p:cNvGrpSpPr/>
          <p:nvPr/>
        </p:nvGrpSpPr>
        <p:grpSpPr>
          <a:xfrm>
            <a:off x="5687615" y="3211513"/>
            <a:ext cx="6022430" cy="4651260"/>
            <a:chOff x="4679503" y="3211513"/>
            <a:chExt cx="6022430" cy="4651260"/>
          </a:xfrm>
        </p:grpSpPr>
        <p:sp>
          <p:nvSpPr>
            <p:cNvPr id="2" name="Rectángulo 1"/>
            <p:cNvSpPr/>
            <p:nvPr/>
          </p:nvSpPr>
          <p:spPr bwMode="auto">
            <a:xfrm>
              <a:off x="4679504" y="3211513"/>
              <a:ext cx="6022429" cy="4633578"/>
            </a:xfrm>
            <a:prstGeom prst="rect">
              <a:avLst/>
            </a:prstGeom>
            <a:blipFill dpi="0" rotWithShape="0">
              <a:blip r:embed="rId3"/>
              <a:srcRect/>
              <a:tile tx="0" ty="0" sx="100000" sy="100000" flip="none" algn="tl"/>
            </a:blipFill>
            <a:ln w="25400" cap="flat" cmpd="sng" algn="ctr">
              <a:noFill/>
              <a:prstDash val="solid"/>
              <a:miter lim="0"/>
              <a:headEnd type="none" w="med" len="med"/>
              <a:tailEnd type="none" w="med" len="med"/>
            </a:ln>
            <a:effectLst>
              <a:outerShdw blurRad="38100" dist="25400" dir="5400000" algn="ctr" rotWithShape="0">
                <a:srgbClr val="000000">
                  <a:alpha val="50000"/>
                </a:srgbClr>
              </a:outerShdw>
              <a:softEdge rad="63500"/>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10" name="Rectángulo redondeado 9"/>
            <p:cNvSpPr/>
            <p:nvPr/>
          </p:nvSpPr>
          <p:spPr bwMode="auto">
            <a:xfrm>
              <a:off x="4679503" y="3246875"/>
              <a:ext cx="3706079" cy="1146360"/>
            </a:xfrm>
            <a:prstGeom prst="roundRect">
              <a:avLst/>
            </a:prstGeom>
            <a:solidFill>
              <a:srgbClr val="4C8DD4"/>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lang="es-CL" sz="3600" b="1" dirty="0" smtClean="0">
                  <a:effectLst>
                    <a:outerShdw blurRad="38100" dist="38100" dir="2700000" algn="tl">
                      <a:srgbClr val="000000">
                        <a:alpha val="43137"/>
                      </a:srgbClr>
                    </a:outerShdw>
                  </a:effectLst>
                  <a:cs typeface="League Gothic" charset="0"/>
                </a:rPr>
                <a:t>Presidenciales1-2013</a:t>
              </a:r>
              <a:endParaRPr kumimoji="0" lang="es-CL" sz="3600" b="1" i="0" u="none" strike="noStrike" cap="none" normalizeH="0" baseline="0" dirty="0">
                <a:ln>
                  <a:noFill/>
                </a:ln>
                <a:solidFill>
                  <a:srgbClr val="FFFFFF"/>
                </a:solidFill>
                <a:effectLst>
                  <a:outerShdw blurRad="38100" dist="38100" dir="2700000" algn="tl">
                    <a:srgbClr val="000000">
                      <a:alpha val="43137"/>
                    </a:srgbClr>
                  </a:outerShdw>
                </a:effectLst>
                <a:cs typeface="League Gothic" charset="0"/>
                <a:sym typeface="League Gothic" charset="0"/>
              </a:endParaRPr>
            </a:p>
          </p:txBody>
        </p:sp>
        <p:sp>
          <p:nvSpPr>
            <p:cNvPr id="11" name="Rectángulo redondeado 10"/>
            <p:cNvSpPr/>
            <p:nvPr/>
          </p:nvSpPr>
          <p:spPr bwMode="auto">
            <a:xfrm>
              <a:off x="4679503" y="4393235"/>
              <a:ext cx="3729709" cy="1146360"/>
            </a:xfrm>
            <a:prstGeom prst="roundRect">
              <a:avLst/>
            </a:prstGeom>
            <a:solidFill>
              <a:srgbClr val="4C8DD4"/>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kumimoji="0" lang="es-CL" sz="3600" b="1" i="0" u="none" strike="noStrike" cap="none" normalizeH="0" baseline="0" dirty="0" smtClean="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rPr>
                <a:t>Presidenciales2-2013</a:t>
              </a:r>
              <a:endParaRPr kumimoji="0" lang="es-CL" sz="3600" b="1" i="0" u="none" strike="noStrike" cap="none" normalizeH="0" baseline="0" dirty="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endParaRPr>
            </a:p>
          </p:txBody>
        </p:sp>
        <p:sp>
          <p:nvSpPr>
            <p:cNvPr id="12" name="Rectángulo redondeado 11"/>
            <p:cNvSpPr/>
            <p:nvPr/>
          </p:nvSpPr>
          <p:spPr bwMode="auto">
            <a:xfrm>
              <a:off x="4713175" y="5545983"/>
              <a:ext cx="3672408" cy="1146360"/>
            </a:xfrm>
            <a:prstGeom prst="roundRect">
              <a:avLst/>
            </a:prstGeom>
            <a:solidFill>
              <a:srgbClr val="4C8DD4"/>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kumimoji="0" lang="es-CL" sz="3600" b="1" i="0" u="none" strike="noStrike" cap="none" normalizeH="0" baseline="0" dirty="0" smtClean="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rPr>
                <a:t>Presidenciales1-2017</a:t>
              </a:r>
              <a:endParaRPr kumimoji="0" lang="es-CL" sz="3600" b="1" i="0" u="none" strike="noStrike" cap="none" normalizeH="0" baseline="0" dirty="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endParaRPr>
            </a:p>
          </p:txBody>
        </p:sp>
        <p:sp>
          <p:nvSpPr>
            <p:cNvPr id="13" name="Rectángulo redondeado 12"/>
            <p:cNvSpPr/>
            <p:nvPr/>
          </p:nvSpPr>
          <p:spPr bwMode="auto">
            <a:xfrm>
              <a:off x="4713175" y="6698731"/>
              <a:ext cx="3672408" cy="1146360"/>
            </a:xfrm>
            <a:prstGeom prst="roundRect">
              <a:avLst/>
            </a:prstGeom>
            <a:solidFill>
              <a:srgbClr val="4C8DD4"/>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kumimoji="0" lang="es-CL" sz="3600" b="1" i="0" u="none" strike="noStrike" cap="none" normalizeH="0" baseline="0" dirty="0" smtClean="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rPr>
                <a:t>Presidenciales2-2017</a:t>
              </a:r>
              <a:endParaRPr kumimoji="0" lang="es-CL" sz="3600" b="1" i="0" u="none" strike="noStrike" cap="none" normalizeH="0" baseline="0" dirty="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endParaRPr>
            </a:p>
          </p:txBody>
        </p:sp>
        <p:sp>
          <p:nvSpPr>
            <p:cNvPr id="14" name="Rectángulo redondeado 13"/>
            <p:cNvSpPr/>
            <p:nvPr/>
          </p:nvSpPr>
          <p:spPr bwMode="auto">
            <a:xfrm rot="5400000">
              <a:off x="6665603" y="4955123"/>
              <a:ext cx="4633580" cy="1146360"/>
            </a:xfrm>
            <a:prstGeom prst="roundRect">
              <a:avLst/>
            </a:prstGeom>
            <a:solidFill>
              <a:srgbClr val="FFC000"/>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kumimoji="0" lang="es-CL" sz="4800" b="1" i="0" u="none" strike="noStrike" cap="none" normalizeH="0" baseline="0" dirty="0" smtClean="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rPr>
                <a:t>       Candidatos</a:t>
              </a:r>
              <a:endParaRPr kumimoji="0" lang="es-CL" sz="4800" b="1" i="0" u="none" strike="noStrike" cap="none" normalizeH="0" baseline="0" dirty="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endParaRPr>
            </a:p>
          </p:txBody>
        </p:sp>
        <p:sp>
          <p:nvSpPr>
            <p:cNvPr id="15" name="Rectángulo redondeado 14"/>
            <p:cNvSpPr/>
            <p:nvPr/>
          </p:nvSpPr>
          <p:spPr bwMode="auto">
            <a:xfrm rot="5400000">
              <a:off x="7811963" y="4972803"/>
              <a:ext cx="4633580" cy="1146360"/>
            </a:xfrm>
            <a:prstGeom prst="roundRect">
              <a:avLst/>
            </a:prstGeom>
            <a:solidFill>
              <a:srgbClr val="F98634"/>
            </a:solid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l" defTabSz="825500" rtl="0" eaLnBrk="1" fontAlgn="base" latinLnBrk="0" hangingPunct="0">
                <a:lnSpc>
                  <a:spcPct val="100000"/>
                </a:lnSpc>
                <a:spcBef>
                  <a:spcPct val="0"/>
                </a:spcBef>
                <a:spcAft>
                  <a:spcPct val="0"/>
                </a:spcAft>
                <a:buClrTx/>
                <a:buSzTx/>
                <a:buFontTx/>
                <a:buNone/>
                <a:tabLst/>
              </a:pPr>
              <a:r>
                <a:rPr kumimoji="0" lang="es-CL" sz="4400" b="1" i="0" u="none" strike="noStrike" cap="none" normalizeH="0" baseline="0" dirty="0" smtClean="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rPr>
                <a:t>   Regiones- Comunas</a:t>
              </a:r>
              <a:endParaRPr kumimoji="0" lang="es-CL" sz="4400" b="1" i="0" u="none" strike="noStrike" cap="none" normalizeH="0" baseline="0" dirty="0">
                <a:ln>
                  <a:noFill/>
                </a:ln>
                <a:solidFill>
                  <a:srgbClr val="FFFFFF"/>
                </a:solidFill>
                <a:effectLst>
                  <a:outerShdw blurRad="38100" dist="38100" dir="2700000" algn="tl">
                    <a:srgbClr val="000000">
                      <a:alpha val="43137"/>
                    </a:srgbClr>
                  </a:outerShdw>
                </a:effectLst>
                <a:latin typeface="League Gothic" charset="0"/>
                <a:ea typeface="ＭＳ Ｐゴシック" charset="0"/>
                <a:cs typeface="League Gothic" charset="0"/>
                <a:sym typeface="League Gothic" charset="0"/>
              </a:endParaRPr>
            </a:p>
          </p:txBody>
        </p:sp>
      </p:grpSp>
      <p:pic>
        <p:nvPicPr>
          <p:cNvPr id="18" name="Imagen 17"/>
          <p:cNvPicPr>
            <a:picLocks noChangeAspect="1"/>
          </p:cNvPicPr>
          <p:nvPr/>
        </p:nvPicPr>
        <p:blipFill>
          <a:blip r:embed="rId4"/>
          <a:stretch>
            <a:fillRect/>
          </a:stretch>
        </p:blipFill>
        <p:spPr>
          <a:xfrm>
            <a:off x="359024" y="9882336"/>
            <a:ext cx="17134138" cy="2628015"/>
          </a:xfrm>
          <a:prstGeom prst="rect">
            <a:avLst/>
          </a:prstGeom>
        </p:spPr>
      </p:pic>
      <p:sp>
        <p:nvSpPr>
          <p:cNvPr id="19" name="Flecha abajo 18"/>
          <p:cNvSpPr/>
          <p:nvPr/>
        </p:nvSpPr>
        <p:spPr bwMode="auto">
          <a:xfrm>
            <a:off x="8303727" y="8362832"/>
            <a:ext cx="790205" cy="1225985"/>
          </a:xfrm>
          <a:prstGeom prst="downArrow">
            <a:avLst/>
          </a:prstGeom>
          <a:solidFill>
            <a:srgbClr val="44BE9B"/>
          </a:solidFill>
          <a:ln w="25400" cap="flat" cmpd="sng" algn="ctr">
            <a:solidFill>
              <a:srgbClr val="44BE9B"/>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20" name="AutoShape 18"/>
          <p:cNvSpPr>
            <a:spLocks/>
          </p:cNvSpPr>
          <p:nvPr/>
        </p:nvSpPr>
        <p:spPr bwMode="auto">
          <a:xfrm>
            <a:off x="7979691" y="12743787"/>
            <a:ext cx="2088232" cy="868363"/>
          </a:xfrm>
          <a:prstGeom prst="roundRect">
            <a:avLst>
              <a:gd name="adj" fmla="val 26315"/>
            </a:avLst>
          </a:prstGeom>
          <a:solidFill>
            <a:schemeClr val="accent2"/>
          </a:solidFill>
          <a:ln>
            <a:noFill/>
          </a:ln>
          <a:effectLst/>
          <a:extLst/>
        </p:spPr>
        <p:txBody>
          <a:bodyPr lIns="45719" tIns="45719" rIns="45719" bIns="45719"/>
          <a:lstStyle/>
          <a:p>
            <a:pPr algn="l" defTabSz="914400"/>
            <a:endParaRPr lang="es-ES" sz="3600" dirty="0">
              <a:solidFill>
                <a:schemeClr val="bg1"/>
              </a:solidFill>
              <a:latin typeface="Lato Black" panose="020F0502020204030203" pitchFamily="34" charset="0"/>
              <a:ea typeface="Lato Black" panose="020F0502020204030203" pitchFamily="34" charset="0"/>
              <a:cs typeface="Lato Black" panose="020F0502020204030203" pitchFamily="34" charset="0"/>
              <a:sym typeface="Calibri" charset="0"/>
            </a:endParaRPr>
          </a:p>
        </p:txBody>
      </p:sp>
      <p:sp>
        <p:nvSpPr>
          <p:cNvPr id="21" name="AutoShape 2"/>
          <p:cNvSpPr>
            <a:spLocks/>
          </p:cNvSpPr>
          <p:nvPr/>
        </p:nvSpPr>
        <p:spPr bwMode="auto">
          <a:xfrm>
            <a:off x="3693184" y="12695556"/>
            <a:ext cx="9289032" cy="879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defRPr/>
            </a:pPr>
            <a:r>
              <a:rPr lang="es-ES" sz="4800" b="1" dirty="0" smtClean="0">
                <a:solidFill>
                  <a:schemeClr val="tx2">
                    <a:lumMod val="50000"/>
                    <a:lumOff val="50000"/>
                  </a:schemeClr>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Total de </a:t>
            </a:r>
            <a:r>
              <a:rPr lang="es-ES" sz="4800" b="1" dirty="0" smtClean="0">
                <a:solidFill>
                  <a:schemeClr val="bg1"/>
                </a:solidFill>
                <a:effectLst>
                  <a:outerShdw blurRad="38100" dist="38100" dir="2700000" algn="tl">
                    <a:srgbClr val="000000">
                      <a:alpha val="43137"/>
                    </a:srgbClr>
                  </a:outerShdw>
                </a:effectLst>
                <a:latin typeface="Lato Black" panose="020F0502020204030203" pitchFamily="34" charset="0"/>
                <a:ea typeface="Lato Black" panose="020F0502020204030203" pitchFamily="34" charset="0"/>
                <a:cs typeface="Lato Black" panose="020F0502020204030203" pitchFamily="34" charset="0"/>
              </a:rPr>
              <a:t>10.020</a:t>
            </a:r>
            <a:r>
              <a:rPr lang="es-ES" sz="4800" b="1" dirty="0" smtClean="0">
                <a:solidFill>
                  <a:schemeClr val="tx2">
                    <a:lumMod val="50000"/>
                    <a:lumOff val="50000"/>
                  </a:schemeClr>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 Filas</a:t>
            </a:r>
            <a:endParaRPr lang="es-ES" sz="4800" dirty="0">
              <a:solidFill>
                <a:schemeClr val="tx2">
                  <a:lumMod val="50000"/>
                  <a:lumOff val="50000"/>
                </a:schemeClr>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3256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0" y="0"/>
            <a:ext cx="18265889" cy="13716000"/>
          </a:xfrm>
          <a:prstGeom prst="rect">
            <a:avLst/>
          </a:prstGeom>
        </p:spPr>
      </p:pic>
      <p:sp>
        <p:nvSpPr>
          <p:cNvPr id="4" name="Rectángulo 3"/>
          <p:cNvSpPr/>
          <p:nvPr/>
        </p:nvSpPr>
        <p:spPr bwMode="auto">
          <a:xfrm>
            <a:off x="0" y="-1"/>
            <a:ext cx="18418691" cy="13716001"/>
          </a:xfrm>
          <a:prstGeom prst="rect">
            <a:avLst/>
          </a:prstGeom>
          <a:solidFill>
            <a:schemeClr val="tx2">
              <a:alpha val="68000"/>
            </a:schemeClr>
          </a:solidFill>
          <a:ln w="25400" cap="flat" cmpd="sng" algn="ctr">
            <a:solidFill>
              <a:schemeClr val="tx2"/>
            </a:solidFill>
            <a:prstDash val="solid"/>
            <a:miter lim="0"/>
            <a:headEnd type="none" w="med" len="med"/>
            <a:tailEnd type="none" w="med" len="med"/>
          </a:ln>
          <a:effectLst>
            <a:outerShdw blurRad="38100" dist="25400" dir="5400000" algn="ctr" rotWithShape="0">
              <a:schemeClr val="tx1">
                <a:alpha val="50000"/>
              </a:scheme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5" name="AutoShape 9"/>
          <p:cNvSpPr>
            <a:spLocks/>
          </p:cNvSpPr>
          <p:nvPr/>
        </p:nvSpPr>
        <p:spPr bwMode="auto">
          <a:xfrm>
            <a:off x="10584160" y="5521054"/>
            <a:ext cx="6264696" cy="2179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nSpc>
                <a:spcPct val="100000"/>
              </a:lnSpc>
              <a:defRPr/>
            </a:pPr>
            <a:r>
              <a:rPr lang="es-ES" sz="7500" dirty="0" smtClean="0">
                <a:solidFill>
                  <a:schemeClr val="bg1"/>
                </a:solidFill>
                <a:cs typeface="Lato" charset="0"/>
              </a:rPr>
              <a:t>Resultados </a:t>
            </a:r>
            <a:r>
              <a:rPr lang="es-ES" sz="7500" dirty="0" smtClean="0">
                <a:solidFill>
                  <a:schemeClr val="bg1"/>
                </a:solidFill>
                <a:latin typeface="Lato Light"/>
                <a:cs typeface="Lato Light"/>
              </a:rPr>
              <a:t>  obtenidos</a:t>
            </a:r>
            <a:endParaRPr lang="es-ES" sz="7500" dirty="0">
              <a:solidFill>
                <a:schemeClr val="bg1"/>
              </a:solidFill>
              <a:latin typeface="Lato Light"/>
              <a:cs typeface="Lato Light"/>
            </a:endParaRPr>
          </a:p>
        </p:txBody>
      </p:sp>
      <p:sp>
        <p:nvSpPr>
          <p:cNvPr id="6" name="Line 11"/>
          <p:cNvSpPr>
            <a:spLocks noChangeShapeType="1"/>
          </p:cNvSpPr>
          <p:nvPr/>
        </p:nvSpPr>
        <p:spPr bwMode="auto">
          <a:xfrm>
            <a:off x="10584160" y="8071330"/>
            <a:ext cx="6264696" cy="1"/>
          </a:xfrm>
          <a:prstGeom prst="line">
            <a:avLst/>
          </a:prstGeom>
          <a:noFill/>
          <a:ln w="25400" cap="flat" cmpd="sng">
            <a:solidFill>
              <a:srgbClr val="9A9A9A"/>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defPPr>
              <a:defRPr lang="es-ES"/>
            </a:defPPr>
            <a:lvl1pPr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1pPr>
            <a:lvl2pPr marL="228600" indent="2286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2pPr>
            <a:lvl3pPr marL="457200" indent="4572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3pPr>
            <a:lvl4pPr marL="685800" indent="6858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4pPr>
            <a:lvl5pPr marL="914400" indent="914400" algn="ctr" defTabSz="825500" rtl="0" fontAlgn="base" hangingPunct="0">
              <a:lnSpc>
                <a:spcPct val="130000"/>
              </a:lnSpc>
              <a:spcBef>
                <a:spcPct val="0"/>
              </a:spcBef>
              <a:spcAft>
                <a:spcPct val="0"/>
              </a:spcAft>
              <a:defRPr sz="2500" b="1" kern="1200">
                <a:solidFill>
                  <a:srgbClr val="FFFFFF"/>
                </a:solidFill>
                <a:latin typeface="Lato" charset="0"/>
                <a:ea typeface="ＭＳ Ｐゴシック" charset="0"/>
                <a:cs typeface="ＭＳ Ｐゴシック" charset="0"/>
                <a:sym typeface="Lato" charset="0"/>
              </a:defRPr>
            </a:lvl5pPr>
            <a:lvl6pPr marL="22860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6pPr>
            <a:lvl7pPr marL="27432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7pPr>
            <a:lvl8pPr marL="32004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8pPr>
            <a:lvl9pPr marL="3657600" algn="l" defTabSz="457200" rtl="0" eaLnBrk="1" latinLnBrk="0" hangingPunct="1">
              <a:defRPr sz="2500" b="1" kern="1200">
                <a:solidFill>
                  <a:srgbClr val="FFFFFF"/>
                </a:solidFill>
                <a:latin typeface="Lato" charset="0"/>
                <a:ea typeface="ＭＳ Ｐゴシック" charset="0"/>
                <a:cs typeface="ＭＳ Ｐゴシック" charset="0"/>
                <a:sym typeface="Lato" charset="0"/>
              </a:defRPr>
            </a:lvl9pPr>
          </a:lstStyle>
          <a:p>
            <a:pPr algn="l" defTabSz="342900">
              <a:lnSpc>
                <a:spcPct val="100000"/>
              </a:lnSpc>
              <a:defRPr/>
            </a:pPr>
            <a:endParaRPr lang="es-ES" sz="900" b="0">
              <a:solidFill>
                <a:srgbClr val="000000"/>
              </a:solidFill>
              <a:latin typeface="Helvetica" charset="0"/>
              <a:cs typeface="Helvetica" charset="0"/>
              <a:sym typeface="Helvetica" charset="0"/>
            </a:endParaRPr>
          </a:p>
        </p:txBody>
      </p:sp>
      <p:sp>
        <p:nvSpPr>
          <p:cNvPr id="7" name="AutoShape 12"/>
          <p:cNvSpPr>
            <a:spLocks/>
          </p:cNvSpPr>
          <p:nvPr/>
        </p:nvSpPr>
        <p:spPr bwMode="auto">
          <a:xfrm>
            <a:off x="10800183" y="8442175"/>
            <a:ext cx="5832648" cy="4742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1pPr>
            <a:lvl2pPr marL="742950" indent="-28575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2pPr>
            <a:lvl3pPr marL="11430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3pPr>
            <a:lvl4pPr marL="16002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4pPr>
            <a:lvl5pPr marL="2057400" indent="-228600" defTabSz="647700" eaLnBrk="0">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panose="020F0502020204030203" pitchFamily="34" charset="0"/>
                <a:ea typeface="MS PGothic" panose="020B0600070205080204" pitchFamily="34" charset="-128"/>
                <a:sym typeface="Lato" panose="020F0502020204030203" pitchFamily="34" charset="0"/>
              </a:defRPr>
            </a:lvl9pPr>
          </a:lstStyle>
          <a:p>
            <a:pPr eaLnBrk="1">
              <a:lnSpc>
                <a:spcPct val="120000"/>
              </a:lnSpc>
              <a:spcBef>
                <a:spcPts val="2250"/>
              </a:spcBef>
            </a:pPr>
            <a:r>
              <a:rPr lang="es-ES" altLang="en-US" sz="2800" b="0" dirty="0" smtClean="0">
                <a:solidFill>
                  <a:srgbClr val="838383"/>
                </a:solidFill>
              </a:rPr>
              <a:t>Principales conclusiones del AED.</a:t>
            </a:r>
            <a:endParaRPr lang="es-ES" altLang="en-US" sz="2400" dirty="0"/>
          </a:p>
        </p:txBody>
      </p:sp>
      <p:sp>
        <p:nvSpPr>
          <p:cNvPr id="9" name="AutoShape 41"/>
          <p:cNvSpPr>
            <a:spLocks/>
          </p:cNvSpPr>
          <p:nvPr/>
        </p:nvSpPr>
        <p:spPr bwMode="auto">
          <a:xfrm>
            <a:off x="13250183" y="4150405"/>
            <a:ext cx="932647" cy="9137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rgbClr val="F98634"/>
          </a:solidFill>
          <a:ln>
            <a:noFill/>
          </a:ln>
          <a:effectLst/>
          <a:extLst/>
        </p:spPr>
        <p:txBody>
          <a:bodyPr lIns="38100" tIns="38100" rIns="38100" bIns="38100" anchor="ctr"/>
          <a:lstStyle/>
          <a:p>
            <a:pPr defTabSz="342900">
              <a:defRPr/>
            </a:pPr>
            <a:endParaRPr lang="es-ES" sz="2200">
              <a:solidFill>
                <a:srgbClr val="44CEB9"/>
              </a:solidFill>
              <a:effectLst>
                <a:outerShdw blurRad="38100" dist="38100" dir="2700000" algn="tl">
                  <a:srgbClr val="000000"/>
                </a:outerShdw>
              </a:effectLst>
              <a:latin typeface="Gill Sans" charset="0"/>
              <a:cs typeface="Gill Sans" charset="0"/>
              <a:sym typeface="Gill Sans" charset="0"/>
            </a:endParaRPr>
          </a:p>
        </p:txBody>
      </p:sp>
    </p:spTree>
    <p:extLst>
      <p:ext uri="{BB962C8B-B14F-4D97-AF65-F5344CB8AC3E}">
        <p14:creationId xmlns:p14="http://schemas.microsoft.com/office/powerpoint/2010/main" val="3663147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Resultados obtenidos</a:t>
            </a:r>
            <a:endParaRPr lang="es-ES" sz="5400" dirty="0">
              <a:cs typeface="League Gothic" charset="0"/>
            </a:endParaRPr>
          </a:p>
        </p:txBody>
      </p:sp>
      <p:sp>
        <p:nvSpPr>
          <p:cNvPr id="4" name="Line 7"/>
          <p:cNvSpPr>
            <a:spLocks noChangeShapeType="1"/>
          </p:cNvSpPr>
          <p:nvPr/>
        </p:nvSpPr>
        <p:spPr bwMode="auto">
          <a:xfrm>
            <a:off x="764928" y="2091990"/>
            <a:ext cx="16227944" cy="47047"/>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4" y="1353073"/>
            <a:ext cx="7055756"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AED: 1 vuelta año 2013.</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647056" y="2543946"/>
            <a:ext cx="16345816" cy="10722766"/>
          </a:xfrm>
          <a:prstGeom prst="rect">
            <a:avLst/>
          </a:prstGeom>
          <a:noFill/>
          <a:ln>
            <a:noFill/>
          </a:ln>
        </p:spPr>
      </p:pic>
      <p:sp>
        <p:nvSpPr>
          <p:cNvPr id="10" name="Rectángulo 9"/>
          <p:cNvSpPr/>
          <p:nvPr/>
        </p:nvSpPr>
        <p:spPr bwMode="auto">
          <a:xfrm>
            <a:off x="521294" y="2379719"/>
            <a:ext cx="16759609" cy="11119839"/>
          </a:xfrm>
          <a:prstGeom prst="rect">
            <a:avLst/>
          </a:prstGeom>
          <a:noFill/>
          <a:ln w="44450" cap="flat" cmpd="sng" algn="ctr">
            <a:solidFill>
              <a:schemeClr val="tx1"/>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Tree>
    <p:extLst>
      <p:ext uri="{BB962C8B-B14F-4D97-AF65-F5344CB8AC3E}">
        <p14:creationId xmlns:p14="http://schemas.microsoft.com/office/powerpoint/2010/main" val="239470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p:cNvSpPr>
            <a:spLocks/>
          </p:cNvSpPr>
          <p:nvPr/>
        </p:nvSpPr>
        <p:spPr bwMode="auto">
          <a:xfrm>
            <a:off x="939180" y="618495"/>
            <a:ext cx="12453292" cy="628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8575" tIns="28575" rIns="28575" bIns="28575" anchor="ctr"/>
          <a:lstStyle/>
          <a:p>
            <a:pPr algn="l">
              <a:defRPr/>
            </a:pPr>
            <a:r>
              <a:rPr lang="es-ES" sz="7200" dirty="0" smtClean="0">
                <a:solidFill>
                  <a:srgbClr val="53585F"/>
                </a:solidFill>
                <a:cs typeface="League Gothic" charset="0"/>
              </a:rPr>
              <a:t>Resultados obtenidos</a:t>
            </a:r>
            <a:endParaRPr lang="es-ES" sz="5400" dirty="0">
              <a:cs typeface="League Gothic" charset="0"/>
            </a:endParaRPr>
          </a:p>
        </p:txBody>
      </p:sp>
      <p:sp>
        <p:nvSpPr>
          <p:cNvPr id="4" name="Line 7"/>
          <p:cNvSpPr>
            <a:spLocks noChangeShapeType="1"/>
          </p:cNvSpPr>
          <p:nvPr/>
        </p:nvSpPr>
        <p:spPr bwMode="auto">
          <a:xfrm>
            <a:off x="764928" y="2209169"/>
            <a:ext cx="16443968" cy="46605"/>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5" name="AutoShape 9"/>
          <p:cNvSpPr>
            <a:spLocks/>
          </p:cNvSpPr>
          <p:nvPr/>
        </p:nvSpPr>
        <p:spPr bwMode="auto">
          <a:xfrm>
            <a:off x="1008124" y="1353073"/>
            <a:ext cx="7487804" cy="610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gn="just" defTabSz="485775">
              <a:lnSpc>
                <a:spcPct val="120000"/>
              </a:lnSpc>
              <a:spcBef>
                <a:spcPts val="1275"/>
              </a:spcBef>
              <a:defRPr/>
            </a:pPr>
            <a:r>
              <a:rPr lang="es-ES" sz="2800" b="1" dirty="0" smtClean="0">
                <a:solidFill>
                  <a:srgbClr val="838383"/>
                </a:solidFill>
                <a:latin typeface="Lato" charset="0"/>
                <a:cs typeface="Lato" charset="0"/>
                <a:sym typeface="Lato" charset="0"/>
              </a:rPr>
              <a:t>AED: Valores porcentuales.</a:t>
            </a:r>
          </a:p>
          <a:p>
            <a:pPr algn="just" defTabSz="485775">
              <a:lnSpc>
                <a:spcPct val="120000"/>
              </a:lnSpc>
              <a:spcBef>
                <a:spcPts val="1275"/>
              </a:spcBef>
              <a:defRPr/>
            </a:pPr>
            <a:endParaRPr lang="es-ES" sz="2800" dirty="0">
              <a:cs typeface="League Gothic" charset="0"/>
            </a:endParaRPr>
          </a:p>
        </p:txBody>
      </p:sp>
      <p:sp>
        <p:nvSpPr>
          <p:cNvPr id="6" name="Line 10"/>
          <p:cNvSpPr>
            <a:spLocks noChangeShapeType="1"/>
          </p:cNvSpPr>
          <p:nvPr/>
        </p:nvSpPr>
        <p:spPr bwMode="auto">
          <a:xfrm flipV="1">
            <a:off x="933187" y="1328470"/>
            <a:ext cx="3386277" cy="12329"/>
          </a:xfrm>
          <a:prstGeom prst="line">
            <a:avLst/>
          </a:prstGeom>
          <a:noFill/>
          <a:ln w="25400" cap="flat" cmpd="sng">
            <a:solidFill>
              <a:srgbClr val="DCDEE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4200">
              <a:effectLst>
                <a:outerShdw blurRad="38100" dist="38100" dir="2700000" algn="tl">
                  <a:srgbClr val="DDDDDD"/>
                </a:outerShdw>
              </a:effectLst>
              <a:latin typeface="Gill Sans" charset="0"/>
              <a:cs typeface="Gill Sans" charset="0"/>
              <a:sym typeface="Gill Sans" charset="0"/>
            </a:endParaRPr>
          </a:p>
        </p:txBody>
      </p:sp>
      <p:sp>
        <p:nvSpPr>
          <p:cNvPr id="7" name="AutoShape 11"/>
          <p:cNvSpPr>
            <a:spLocks/>
          </p:cNvSpPr>
          <p:nvPr/>
        </p:nvSpPr>
        <p:spPr bwMode="auto">
          <a:xfrm>
            <a:off x="647056" y="377280"/>
            <a:ext cx="117872" cy="12512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sp>
        <p:nvSpPr>
          <p:cNvPr id="8" name="AutoShape 11"/>
          <p:cNvSpPr>
            <a:spLocks/>
          </p:cNvSpPr>
          <p:nvPr/>
        </p:nvSpPr>
        <p:spPr bwMode="auto">
          <a:xfrm>
            <a:off x="647056" y="377279"/>
            <a:ext cx="117872" cy="1586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3"/>
          </a:solidFill>
          <a:ln>
            <a:noFill/>
          </a:ln>
          <a:effectLst/>
          <a:extLst/>
        </p:spPr>
        <p:txBody>
          <a:bodyPr lIns="0" tIns="0" rIns="0" bIns="0" anchor="ctr"/>
          <a:lstStyle/>
          <a:p>
            <a:pPr>
              <a:defRPr/>
            </a:pPr>
            <a:endParaRPr lang="es-ES" sz="4200">
              <a:effectLst>
                <a:outerShdw blurRad="38100" dist="38100" dir="2700000" algn="tl">
                  <a:srgbClr val="000000"/>
                </a:outerShdw>
              </a:effectLst>
              <a:latin typeface="Gill Sans" charset="0"/>
              <a:cs typeface="Gill Sans" charset="0"/>
              <a:sym typeface="Gill Sans" charset="0"/>
            </a:endParaRPr>
          </a:p>
        </p:txBody>
      </p:sp>
      <p:pic>
        <p:nvPicPr>
          <p:cNvPr id="9" name="Imagen 8"/>
          <p:cNvPicPr/>
          <p:nvPr/>
        </p:nvPicPr>
        <p:blipFill>
          <a:blip r:embed="rId2">
            <a:extLst>
              <a:ext uri="{28A0092B-C50C-407E-A947-70E740481C1C}">
                <a14:useLocalDpi xmlns:a14="http://schemas.microsoft.com/office/drawing/2010/main" val="0"/>
              </a:ext>
            </a:extLst>
          </a:blip>
          <a:srcRect/>
          <a:stretch>
            <a:fillRect/>
          </a:stretch>
        </p:blipFill>
        <p:spPr bwMode="auto">
          <a:xfrm>
            <a:off x="647056" y="2590553"/>
            <a:ext cx="5184576" cy="10604150"/>
          </a:xfrm>
          <a:prstGeom prst="rect">
            <a:avLst/>
          </a:prstGeom>
          <a:noFill/>
          <a:ln>
            <a:noFill/>
          </a:ln>
        </p:spPr>
      </p:pic>
      <p:pic>
        <p:nvPicPr>
          <p:cNvPr id="10" name="Imagen 9"/>
          <p:cNvPicPr/>
          <p:nvPr/>
        </p:nvPicPr>
        <p:blipFill>
          <a:blip r:embed="rId3">
            <a:extLst>
              <a:ext uri="{28A0092B-C50C-407E-A947-70E740481C1C}">
                <a14:useLocalDpi xmlns:a14="http://schemas.microsoft.com/office/drawing/2010/main" val="0"/>
              </a:ext>
            </a:extLst>
          </a:blip>
          <a:srcRect/>
          <a:stretch>
            <a:fillRect/>
          </a:stretch>
        </p:blipFill>
        <p:spPr bwMode="auto">
          <a:xfrm>
            <a:off x="6623720" y="2831675"/>
            <a:ext cx="11106472" cy="10604151"/>
          </a:xfrm>
          <a:prstGeom prst="rect">
            <a:avLst/>
          </a:prstGeom>
          <a:noFill/>
          <a:ln>
            <a:noFill/>
          </a:ln>
        </p:spPr>
      </p:pic>
      <p:sp>
        <p:nvSpPr>
          <p:cNvPr id="2" name="Rectángulo 1"/>
          <p:cNvSpPr/>
          <p:nvPr/>
        </p:nvSpPr>
        <p:spPr bwMode="auto">
          <a:xfrm>
            <a:off x="521295" y="2272597"/>
            <a:ext cx="5742385" cy="11226962"/>
          </a:xfrm>
          <a:prstGeom prst="rect">
            <a:avLst/>
          </a:prstGeom>
          <a:noFill/>
          <a:ln w="44450" cap="flat" cmpd="sng" algn="ctr">
            <a:solidFill>
              <a:schemeClr val="tx1"/>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
        <p:nvSpPr>
          <p:cNvPr id="11" name="Rectángulo 10"/>
          <p:cNvSpPr/>
          <p:nvPr/>
        </p:nvSpPr>
        <p:spPr bwMode="auto">
          <a:xfrm>
            <a:off x="6590048" y="2291187"/>
            <a:ext cx="11410936" cy="11226962"/>
          </a:xfrm>
          <a:prstGeom prst="rect">
            <a:avLst/>
          </a:prstGeom>
          <a:noFill/>
          <a:ln w="44450" cap="flat" cmpd="sng" algn="ctr">
            <a:solidFill>
              <a:schemeClr val="tx1"/>
            </a:solidFill>
            <a:prstDash val="solid"/>
            <a:miter lim="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es-CL"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endParaRPr>
          </a:p>
        </p:txBody>
      </p:sp>
    </p:spTree>
    <p:extLst>
      <p:ext uri="{BB962C8B-B14F-4D97-AF65-F5344CB8AC3E}">
        <p14:creationId xmlns:p14="http://schemas.microsoft.com/office/powerpoint/2010/main" val="36262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500"/>
                            </p:stCondLst>
                            <p:childTnLst>
                              <p:par>
                                <p:cTn id="27" presetID="9"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ema de Office">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Tema de Office">
      <a:majorFont>
        <a:latin typeface="Gill Sans"/>
        <a:ea typeface="ＭＳ Ｐゴシック"/>
        <a:cs typeface="Gill Sans"/>
      </a:majorFont>
      <a:minorFont>
        <a:latin typeface="Gill Sans"/>
        <a:ea typeface="ＭＳ Ｐゴシック"/>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s-ES"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s-ES" sz="8000" b="0" i="0" u="none" strike="noStrike" cap="none" normalizeH="0" baseline="0">
            <a:ln>
              <a:noFill/>
            </a:ln>
            <a:solidFill>
              <a:srgbClr val="FFFFFF"/>
            </a:solidFill>
            <a:effectLst/>
            <a:latin typeface="League Gothic" charset="0"/>
            <a:ea typeface="ＭＳ Ｐゴシック" charset="0"/>
            <a:cs typeface="League Gothic" charset="0"/>
            <a:sym typeface="League Gothic" charset="0"/>
          </a:defRPr>
        </a:defPPr>
      </a:lstStyle>
    </a:lnDef>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3417</TotalTime>
  <Words>1147</Words>
  <Application>Microsoft Office PowerPoint</Application>
  <PresentationFormat>Personalizado</PresentationFormat>
  <Paragraphs>169</Paragraphs>
  <Slides>20</Slides>
  <Notes>9</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20</vt:i4>
      </vt:variant>
    </vt:vector>
  </HeadingPairs>
  <TitlesOfParts>
    <vt:vector size="35" baseType="lpstr">
      <vt:lpstr>MS PGothic</vt:lpstr>
      <vt:lpstr>MS PGothic</vt:lpstr>
      <vt:lpstr>Arial</vt:lpstr>
      <vt:lpstr>Calibri</vt:lpstr>
      <vt:lpstr>Cambria Math</vt:lpstr>
      <vt:lpstr>Gill Sans</vt:lpstr>
      <vt:lpstr>Helvetica</vt:lpstr>
      <vt:lpstr>Lato</vt:lpstr>
      <vt:lpstr>Lato Black</vt:lpstr>
      <vt:lpstr>Lato Light</vt:lpstr>
      <vt:lpstr>Lato Regular</vt:lpstr>
      <vt:lpstr>League Gothic</vt:lpstr>
      <vt:lpstr>Lucida Grande</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Ignacio</dc:creator>
  <cp:lastModifiedBy>Juan Ignacio</cp:lastModifiedBy>
  <cp:revision>241</cp:revision>
  <dcterms:modified xsi:type="dcterms:W3CDTF">2018-12-10T21:17:01Z</dcterms:modified>
</cp:coreProperties>
</file>